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304" r:id="rId4"/>
    <p:sldId id="259"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4" r:id="rId34"/>
    <p:sldId id="295" r:id="rId35"/>
    <p:sldId id="296" r:id="rId36"/>
    <p:sldId id="297" r:id="rId37"/>
    <p:sldId id="298" r:id="rId38"/>
    <p:sldId id="290"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Date Placeholder 14"/>
          <p:cNvSpPr>
            <a:spLocks noGrp="1"/>
          </p:cNvSpPr>
          <p:nvPr>
            <p:ph type="dt" sz="half" idx="10"/>
          </p:nvPr>
        </p:nvSpPr>
        <p:spPr/>
        <p:txBody>
          <a:bodyPr/>
          <a:lstStyle/>
          <a:p>
            <a:fld id="{688F86D1-50AF-479D-9322-B04B557CDEEE}" type="datetimeFigureOut">
              <a:rPr lang="en-US" smtClean="0"/>
              <a:pPr/>
              <a:t>13-Aug-19</a:t>
            </a:fld>
            <a:endParaRPr lang="en-US" dirty="0"/>
          </a:p>
        </p:txBody>
      </p:sp>
      <p:sp>
        <p:nvSpPr>
          <p:cNvPr id="16" name="Slide Number Placeholder 15"/>
          <p:cNvSpPr>
            <a:spLocks noGrp="1"/>
          </p:cNvSpPr>
          <p:nvPr>
            <p:ph type="sldNum" sz="quarter" idx="11"/>
          </p:nvPr>
        </p:nvSpPr>
        <p:spPr/>
        <p:txBody>
          <a:bodyPr/>
          <a:lstStyle/>
          <a:p>
            <a:fld id="{B4B2F5CC-6254-4C94-A90F-85EA2C237954}"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8F86D1-50AF-479D-9322-B04B557CDEEE}" type="datetimeFigureOut">
              <a:rPr lang="en-US" smtClean="0"/>
              <a:pPr/>
              <a:t>13-Aug-19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B2F5CC-6254-4C94-A90F-85EA2C23795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8F86D1-50AF-479D-9322-B04B557CDEEE}" type="datetimeFigureOut">
              <a:rPr lang="en-US" smtClean="0"/>
              <a:pPr/>
              <a:t>13-Aug-19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B2F5CC-6254-4C94-A90F-85EA2C23795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688F86D1-50AF-479D-9322-B04B557CDEEE}" type="datetimeFigureOut">
              <a:rPr lang="en-US" smtClean="0"/>
              <a:pPr/>
              <a:t>13-Aug-19</a:t>
            </a:fld>
            <a:endParaRPr lang="en-US" dirty="0"/>
          </a:p>
        </p:txBody>
      </p:sp>
      <p:sp>
        <p:nvSpPr>
          <p:cNvPr id="15" name="Slide Number Placeholder 14"/>
          <p:cNvSpPr>
            <a:spLocks noGrp="1"/>
          </p:cNvSpPr>
          <p:nvPr>
            <p:ph type="sldNum" sz="quarter" idx="15"/>
          </p:nvPr>
        </p:nvSpPr>
        <p:spPr/>
        <p:txBody>
          <a:bodyPr/>
          <a:lstStyle>
            <a:lvl1pPr algn="ctr">
              <a:defRPr/>
            </a:lvl1pPr>
          </a:lstStyle>
          <a:p>
            <a:fld id="{B4B2F5CC-6254-4C94-A90F-85EA2C237954}" type="slidenum">
              <a:rPr lang="en-US" smtClean="0"/>
              <a:pPr/>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88F86D1-50AF-479D-9322-B04B557CDEEE}" type="datetimeFigureOut">
              <a:rPr lang="en-US" smtClean="0"/>
              <a:pPr/>
              <a:t>13-Aug-19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B2F5CC-6254-4C94-A90F-85EA2C237954}" type="slidenum">
              <a:rPr lang="en-US" smtClean="0"/>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88F86D1-50AF-479D-9322-B04B557CDEEE}" type="datetimeFigureOut">
              <a:rPr lang="en-US" smtClean="0"/>
              <a:pPr/>
              <a:t>13-Aug-19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B2F5CC-6254-4C94-A90F-85EA2C237954}"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4B2F5CC-6254-4C94-A90F-85EA2C237954}"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688F86D1-50AF-479D-9322-B04B557CDEEE}" type="datetimeFigureOut">
              <a:rPr lang="en-US" smtClean="0"/>
              <a:pPr/>
              <a:t>13-Aug-19</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88F86D1-50AF-479D-9322-B04B557CDEEE}" type="datetimeFigureOut">
              <a:rPr lang="en-US" smtClean="0"/>
              <a:pPr/>
              <a:t>13-Aug-19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4B2F5CC-6254-4C94-A90F-85EA2C237954}"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8F86D1-50AF-479D-9322-B04B557CDEEE}" type="datetimeFigureOut">
              <a:rPr lang="en-US" smtClean="0"/>
              <a:pPr/>
              <a:t>13-Aug-19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4B2F5CC-6254-4C94-A90F-85EA2C23795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688F86D1-50AF-479D-9322-B04B557CDEEE}" type="datetimeFigureOut">
              <a:rPr lang="en-US" smtClean="0"/>
              <a:pPr/>
              <a:t>13-Aug-19</a:t>
            </a:fld>
            <a:endParaRPr lang="en-US" dirty="0"/>
          </a:p>
        </p:txBody>
      </p:sp>
      <p:sp>
        <p:nvSpPr>
          <p:cNvPr id="9" name="Slide Number Placeholder 8"/>
          <p:cNvSpPr>
            <a:spLocks noGrp="1"/>
          </p:cNvSpPr>
          <p:nvPr>
            <p:ph type="sldNum" sz="quarter" idx="15"/>
          </p:nvPr>
        </p:nvSpPr>
        <p:spPr/>
        <p:txBody>
          <a:bodyPr/>
          <a:lstStyle/>
          <a:p>
            <a:fld id="{B4B2F5CC-6254-4C94-A90F-85EA2C237954}"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688F86D1-50AF-479D-9322-B04B557CDEEE}" type="datetimeFigureOut">
              <a:rPr lang="en-US" smtClean="0"/>
              <a:pPr/>
              <a:t>13-Aug-19</a:t>
            </a:fld>
            <a:endParaRPr lang="en-US" dirty="0"/>
          </a:p>
        </p:txBody>
      </p:sp>
      <p:sp>
        <p:nvSpPr>
          <p:cNvPr id="9" name="Slide Number Placeholder 8"/>
          <p:cNvSpPr>
            <a:spLocks noGrp="1"/>
          </p:cNvSpPr>
          <p:nvPr>
            <p:ph type="sldNum" sz="quarter" idx="11"/>
          </p:nvPr>
        </p:nvSpPr>
        <p:spPr/>
        <p:txBody>
          <a:bodyPr/>
          <a:lstStyle/>
          <a:p>
            <a:fld id="{B4B2F5CC-6254-4C94-A90F-85EA2C23795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88F86D1-50AF-479D-9322-B04B557CDEEE}" type="datetimeFigureOut">
              <a:rPr lang="en-US" smtClean="0"/>
              <a:pPr/>
              <a:t>13-Aug-19</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4B2F5CC-6254-4C94-A90F-85EA2C237954}" type="slidenum">
              <a:rPr lang="en-US" smtClean="0"/>
              <a:pPr/>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4572008"/>
            <a:ext cx="8305800" cy="1143000"/>
          </a:xfrm>
        </p:spPr>
        <p:txBody>
          <a:bodyPr>
            <a:noAutofit/>
          </a:bodyPr>
          <a:lstStyle/>
          <a:p>
            <a:r>
              <a:rPr lang="en-US" sz="1800" b="1" dirty="0" smtClean="0">
                <a:solidFill>
                  <a:schemeClr val="bg1"/>
                </a:solidFill>
                <a:latin typeface="Comic Sans MS" pitchFamily="66" charset="0"/>
              </a:rPr>
              <a:t> </a:t>
            </a:r>
            <a:r>
              <a:rPr lang="en-US" sz="1800" b="1" dirty="0" smtClean="0">
                <a:solidFill>
                  <a:schemeClr val="bg1"/>
                </a:solidFill>
                <a:latin typeface="Comic Sans MS" pitchFamily="66" charset="0"/>
              </a:rPr>
              <a:t> </a:t>
            </a:r>
            <a:r>
              <a:rPr lang="en-US" sz="1800" b="1" dirty="0" smtClean="0">
                <a:solidFill>
                  <a:schemeClr val="bg1"/>
                </a:solidFill>
              </a:rPr>
              <a:t>Dr.P.R.SAIJI</a:t>
            </a:r>
          </a:p>
          <a:p>
            <a:r>
              <a:rPr lang="en-US" sz="1800" b="1" dirty="0" smtClean="0">
                <a:solidFill>
                  <a:schemeClr val="bg1"/>
                </a:solidFill>
              </a:rPr>
              <a:t>ASSOCIATE PROFESSOR</a:t>
            </a:r>
          </a:p>
          <a:p>
            <a:r>
              <a:rPr lang="en-US" sz="1800" b="1" dirty="0" smtClean="0">
                <a:solidFill>
                  <a:schemeClr val="bg1"/>
                </a:solidFill>
              </a:rPr>
              <a:t>DEPT OF MATERIA MEDICA</a:t>
            </a:r>
          </a:p>
          <a:p>
            <a:endParaRPr lang="en-US" sz="1800" b="1" dirty="0">
              <a:solidFill>
                <a:schemeClr val="bg1"/>
              </a:solidFill>
              <a:latin typeface="Comic Sans MS" pitchFamily="66" charset="0"/>
            </a:endParaRPr>
          </a:p>
        </p:txBody>
      </p:sp>
      <p:sp>
        <p:nvSpPr>
          <p:cNvPr id="2" name="Title 1"/>
          <p:cNvSpPr>
            <a:spLocks noGrp="1"/>
          </p:cNvSpPr>
          <p:nvPr>
            <p:ph type="ctrTitle"/>
          </p:nvPr>
        </p:nvSpPr>
        <p:spPr/>
        <p:txBody>
          <a:bodyPr/>
          <a:lstStyle/>
          <a:p>
            <a:r>
              <a:rPr lang="en-US" dirty="0" smtClean="0">
                <a:solidFill>
                  <a:schemeClr val="bg1"/>
                </a:solidFill>
                <a:latin typeface="Comic Sans MS" pitchFamily="66" charset="0"/>
              </a:rPr>
              <a:t>SPIGELIA  ANTHELMIA</a:t>
            </a:r>
            <a:endParaRPr lang="en-US"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472608"/>
          </a:xfrm>
        </p:spPr>
        <p:txBody>
          <a:bodyPr/>
          <a:lstStyle/>
          <a:p>
            <a:r>
              <a:rPr lang="en-US" b="1" dirty="0" smtClean="0">
                <a:solidFill>
                  <a:schemeClr val="bg1"/>
                </a:solidFill>
                <a:latin typeface="Comic Sans MS" pitchFamily="66" charset="0"/>
              </a:rPr>
              <a:t>Pain as if needles thrust into right eyeball.</a:t>
            </a:r>
          </a:p>
          <a:p>
            <a:r>
              <a:rPr lang="en-US" b="1" dirty="0">
                <a:solidFill>
                  <a:schemeClr val="bg1"/>
                </a:solidFill>
                <a:latin typeface="Comic Sans MS" pitchFamily="66" charset="0"/>
              </a:rPr>
              <a:t>M</a:t>
            </a:r>
            <a:r>
              <a:rPr lang="en-US" b="1" dirty="0" smtClean="0">
                <a:solidFill>
                  <a:schemeClr val="bg1"/>
                </a:solidFill>
                <a:latin typeface="Comic Sans MS" pitchFamily="66" charset="0"/>
              </a:rPr>
              <a:t>ovement of eyes and muscles of face aggravate the pains.</a:t>
            </a:r>
          </a:p>
          <a:p>
            <a:r>
              <a:rPr lang="en-US" b="1" dirty="0" smtClean="0">
                <a:solidFill>
                  <a:schemeClr val="bg1"/>
                </a:solidFill>
                <a:latin typeface="Comic Sans MS" pitchFamily="66" charset="0"/>
              </a:rPr>
              <a:t>Great sensitiveness of eyes to light .</a:t>
            </a:r>
          </a:p>
          <a:p>
            <a:r>
              <a:rPr lang="en-US" b="1" dirty="0" smtClean="0">
                <a:solidFill>
                  <a:schemeClr val="bg1"/>
                </a:solidFill>
                <a:latin typeface="Comic Sans MS" pitchFamily="66" charset="0"/>
              </a:rPr>
              <a:t>Hanging down of lids as from paralysis.</a:t>
            </a:r>
          </a:p>
          <a:p>
            <a:r>
              <a:rPr lang="en-US" b="1" dirty="0" smtClean="0">
                <a:solidFill>
                  <a:schemeClr val="bg1"/>
                </a:solidFill>
                <a:latin typeface="Comic Sans MS" pitchFamily="66" charset="0"/>
              </a:rPr>
              <a:t>Sensation as of hard substance under right upper lid amelioration by rubbing</a:t>
            </a:r>
          </a:p>
          <a:p>
            <a:r>
              <a:rPr lang="en-US" b="1" dirty="0" smtClean="0">
                <a:solidFill>
                  <a:schemeClr val="bg1"/>
                </a:solidFill>
                <a:latin typeface="Comic Sans MS" pitchFamily="66" charset="0"/>
              </a:rPr>
              <a:t>Tendency to wink.</a:t>
            </a:r>
          </a:p>
          <a:p>
            <a:r>
              <a:rPr lang="en-US" b="1" dirty="0" smtClean="0">
                <a:solidFill>
                  <a:schemeClr val="bg1"/>
                </a:solidFill>
                <a:latin typeface="Comic Sans MS" pitchFamily="66" charset="0"/>
              </a:rPr>
              <a:t>Weakness of eyes.</a:t>
            </a:r>
          </a:p>
          <a:p>
            <a:endParaRPr lang="en-US" b="1" dirty="0">
              <a:solidFill>
                <a:schemeClr val="bg1"/>
              </a:solidFill>
              <a:latin typeface="Comic Sans MS" pitchFamily="66" charset="0"/>
            </a:endParaRPr>
          </a:p>
        </p:txBody>
      </p:sp>
      <p:sp>
        <p:nvSpPr>
          <p:cNvPr id="2" name="Title 1"/>
          <p:cNvSpPr>
            <a:spLocks noGrp="1"/>
          </p:cNvSpPr>
          <p:nvPr>
            <p:ph type="title"/>
          </p:nvPr>
        </p:nvSpPr>
        <p:spPr>
          <a:xfrm>
            <a:off x="457200" y="274638"/>
            <a:ext cx="8229600" cy="562074"/>
          </a:xfrm>
        </p:spPr>
        <p:txBody>
          <a:bodyPr>
            <a:normAutofit fontScale="90000"/>
          </a:bodyPr>
          <a:lstStyle/>
          <a:p>
            <a:pPr algn="ctr"/>
            <a:r>
              <a:rPr lang="en-US" b="1" dirty="0" smtClean="0">
                <a:solidFill>
                  <a:schemeClr val="bg1"/>
                </a:solidFill>
                <a:latin typeface="Comic Sans MS" pitchFamily="66" charset="0"/>
              </a:rPr>
              <a:t>Continues……….</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400600"/>
          </a:xfrm>
        </p:spPr>
        <p:txBody>
          <a:bodyPr/>
          <a:lstStyle/>
          <a:p>
            <a:r>
              <a:rPr lang="en-US" b="1" dirty="0" smtClean="0">
                <a:solidFill>
                  <a:schemeClr val="bg1"/>
                </a:solidFill>
                <a:latin typeface="Comic Sans MS" pitchFamily="66" charset="0"/>
              </a:rPr>
              <a:t>Earache with an ichorous ,  scalding, discharge; hearing very sensitive , noise in the ear as if something fluttering. </a:t>
            </a:r>
          </a:p>
          <a:p>
            <a:r>
              <a:rPr lang="en-US" b="1" dirty="0" smtClean="0">
                <a:solidFill>
                  <a:schemeClr val="bg1"/>
                </a:solidFill>
                <a:latin typeface="Comic Sans MS" pitchFamily="66" charset="0"/>
              </a:rPr>
              <a:t>Pain in margin of left concha.</a:t>
            </a:r>
          </a:p>
          <a:p>
            <a:r>
              <a:rPr lang="en-US" b="1" dirty="0" smtClean="0">
                <a:solidFill>
                  <a:schemeClr val="bg1"/>
                </a:solidFill>
                <a:latin typeface="Comic Sans MS" pitchFamily="66" charset="0"/>
              </a:rPr>
              <a:t>Pressing pain in right ear.</a:t>
            </a:r>
          </a:p>
          <a:p>
            <a:r>
              <a:rPr lang="en-US" b="1" dirty="0" smtClean="0">
                <a:solidFill>
                  <a:schemeClr val="bg1"/>
                </a:solidFill>
                <a:latin typeface="Comic Sans MS" pitchFamily="66" charset="0"/>
              </a:rPr>
              <a:t>Jerking tearing in ears.</a:t>
            </a:r>
          </a:p>
          <a:p>
            <a:r>
              <a:rPr lang="en-US" b="1" dirty="0" smtClean="0">
                <a:solidFill>
                  <a:schemeClr val="bg1"/>
                </a:solidFill>
                <a:latin typeface="Comic Sans MS" pitchFamily="66" charset="0"/>
              </a:rPr>
              <a:t>Squeezing itching and burning sensation in external ear.</a:t>
            </a:r>
          </a:p>
          <a:p>
            <a:r>
              <a:rPr lang="en-US" b="1" dirty="0" smtClean="0">
                <a:solidFill>
                  <a:schemeClr val="bg1"/>
                </a:solidFill>
                <a:latin typeface="Comic Sans MS" pitchFamily="66" charset="0"/>
              </a:rPr>
              <a:t>Periodical deafness.</a:t>
            </a:r>
          </a:p>
          <a:p>
            <a:endParaRPr lang="en-US" b="1" dirty="0">
              <a:solidFill>
                <a:schemeClr val="bg1"/>
              </a:solidFill>
              <a:latin typeface="Comic Sans MS" pitchFamily="66" charset="0"/>
            </a:endParaRPr>
          </a:p>
        </p:txBody>
      </p:sp>
      <p:sp>
        <p:nvSpPr>
          <p:cNvPr id="2" name="Title 1"/>
          <p:cNvSpPr>
            <a:spLocks noGrp="1"/>
          </p:cNvSpPr>
          <p:nvPr>
            <p:ph type="title"/>
          </p:nvPr>
        </p:nvSpPr>
        <p:spPr>
          <a:xfrm>
            <a:off x="457200" y="274638"/>
            <a:ext cx="8229600" cy="490066"/>
          </a:xfrm>
        </p:spPr>
        <p:txBody>
          <a:bodyPr>
            <a:normAutofit fontScale="90000"/>
          </a:bodyPr>
          <a:lstStyle/>
          <a:p>
            <a:pPr algn="ctr"/>
            <a:r>
              <a:rPr lang="en-US" b="1" dirty="0" smtClean="0">
                <a:solidFill>
                  <a:schemeClr val="bg1"/>
                </a:solidFill>
                <a:latin typeface="Comic Sans MS" pitchFamily="66" charset="0"/>
              </a:rPr>
              <a:t>EARS</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400600"/>
          </a:xfrm>
        </p:spPr>
        <p:txBody>
          <a:bodyPr/>
          <a:lstStyle/>
          <a:p>
            <a:r>
              <a:rPr lang="en-US" b="1" dirty="0" smtClean="0">
                <a:solidFill>
                  <a:schemeClr val="bg1"/>
                </a:solidFill>
                <a:latin typeface="Comic Sans MS" pitchFamily="66" charset="0"/>
              </a:rPr>
              <a:t>Forepart of the nose is always dry .</a:t>
            </a:r>
          </a:p>
          <a:p>
            <a:r>
              <a:rPr lang="en-US" b="1" dirty="0" smtClean="0">
                <a:solidFill>
                  <a:schemeClr val="bg1"/>
                </a:solidFill>
                <a:latin typeface="Comic Sans MS" pitchFamily="66" charset="0"/>
              </a:rPr>
              <a:t>Discharge through the posterior nares </a:t>
            </a:r>
          </a:p>
          <a:p>
            <a:r>
              <a:rPr lang="en-US" b="1" dirty="0" smtClean="0">
                <a:solidFill>
                  <a:schemeClr val="bg1"/>
                </a:solidFill>
                <a:latin typeface="Comic Sans MS" pitchFamily="66" charset="0"/>
              </a:rPr>
              <a:t>Chronic catarrh with post-nasal dropping of bland mucus.</a:t>
            </a:r>
          </a:p>
          <a:p>
            <a:r>
              <a:rPr lang="en-US" b="1" dirty="0" smtClean="0">
                <a:solidFill>
                  <a:schemeClr val="bg1"/>
                </a:solidFill>
                <a:latin typeface="Comic Sans MS" pitchFamily="66" charset="0"/>
              </a:rPr>
              <a:t>Tickling on back of nose ,as if lightly touched by hair.</a:t>
            </a:r>
          </a:p>
          <a:p>
            <a:r>
              <a:rPr lang="en-US" b="1" dirty="0" smtClean="0">
                <a:solidFill>
                  <a:schemeClr val="bg1"/>
                </a:solidFill>
                <a:latin typeface="Comic Sans MS" pitchFamily="66" charset="0"/>
              </a:rPr>
              <a:t>Herpetic eruption with excoriation.</a:t>
            </a:r>
          </a:p>
          <a:p>
            <a:r>
              <a:rPr lang="en-US" b="1" dirty="0" smtClean="0">
                <a:solidFill>
                  <a:schemeClr val="bg1"/>
                </a:solidFill>
                <a:latin typeface="Comic Sans MS" pitchFamily="66" charset="0"/>
              </a:rPr>
              <a:t>Frequent sneezing with bloody discharge.</a:t>
            </a:r>
          </a:p>
          <a:p>
            <a:r>
              <a:rPr lang="en-US" b="1" dirty="0" smtClean="0">
                <a:solidFill>
                  <a:schemeClr val="bg1"/>
                </a:solidFill>
                <a:latin typeface="Comic Sans MS" pitchFamily="66" charset="0"/>
              </a:rPr>
              <a:t>Frequent clear coryza.</a:t>
            </a:r>
            <a:endParaRPr lang="en-US" b="1" dirty="0">
              <a:solidFill>
                <a:schemeClr val="bg1"/>
              </a:solidFill>
              <a:latin typeface="Comic Sans MS" pitchFamily="66" charset="0"/>
            </a:endParaRPr>
          </a:p>
        </p:txBody>
      </p:sp>
      <p:sp>
        <p:nvSpPr>
          <p:cNvPr id="2" name="Title 1"/>
          <p:cNvSpPr>
            <a:spLocks noGrp="1"/>
          </p:cNvSpPr>
          <p:nvPr>
            <p:ph type="title"/>
          </p:nvPr>
        </p:nvSpPr>
        <p:spPr>
          <a:xfrm>
            <a:off x="457200" y="274638"/>
            <a:ext cx="8229600" cy="634082"/>
          </a:xfrm>
        </p:spPr>
        <p:txBody>
          <a:bodyPr>
            <a:normAutofit fontScale="90000"/>
          </a:bodyPr>
          <a:lstStyle/>
          <a:p>
            <a:pPr algn="ctr"/>
            <a:r>
              <a:rPr lang="en-US" b="1" dirty="0" smtClean="0">
                <a:solidFill>
                  <a:schemeClr val="bg1"/>
                </a:solidFill>
                <a:latin typeface="Comic Sans MS" pitchFamily="66" charset="0"/>
              </a:rPr>
              <a:t>NOSE</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616624"/>
          </a:xfrm>
        </p:spPr>
        <p:txBody>
          <a:bodyPr/>
          <a:lstStyle/>
          <a:p>
            <a:r>
              <a:rPr lang="en-US" b="1" dirty="0" smtClean="0">
                <a:solidFill>
                  <a:schemeClr val="bg1"/>
                </a:solidFill>
                <a:latin typeface="Comic Sans MS" pitchFamily="66" charset="0"/>
              </a:rPr>
              <a:t>Prosopalgia , involving the eye , zygomatic region , cheek , temples ,worse stooping , touch , from morning till sunset .</a:t>
            </a:r>
          </a:p>
          <a:p>
            <a:r>
              <a:rPr lang="en-US" b="1" dirty="0" smtClean="0">
                <a:solidFill>
                  <a:schemeClr val="bg1"/>
                </a:solidFill>
                <a:latin typeface="Comic Sans MS" pitchFamily="66" charset="0"/>
              </a:rPr>
              <a:t>Face pale and wan ,with yellow circles round eyes.</a:t>
            </a:r>
          </a:p>
          <a:p>
            <a:r>
              <a:rPr lang="en-US" b="1" dirty="0" smtClean="0">
                <a:solidFill>
                  <a:schemeClr val="bg1"/>
                </a:solidFill>
                <a:latin typeface="Comic Sans MS" pitchFamily="66" charset="0"/>
              </a:rPr>
              <a:t>Redness of face; perspiration on face .</a:t>
            </a:r>
          </a:p>
          <a:p>
            <a:r>
              <a:rPr lang="en-US" b="1" dirty="0" smtClean="0">
                <a:solidFill>
                  <a:schemeClr val="bg1"/>
                </a:solidFill>
                <a:latin typeface="Comic Sans MS" pitchFamily="66" charset="0"/>
              </a:rPr>
              <a:t>Burning in right side of upper lip.</a:t>
            </a:r>
          </a:p>
          <a:p>
            <a:r>
              <a:rPr lang="en-US" b="1" dirty="0" smtClean="0">
                <a:solidFill>
                  <a:schemeClr val="bg1"/>
                </a:solidFill>
                <a:latin typeface="Comic Sans MS" pitchFamily="66" charset="0"/>
              </a:rPr>
              <a:t>Bloatedness of face ,especially after sleeping .</a:t>
            </a:r>
          </a:p>
          <a:p>
            <a:r>
              <a:rPr lang="en-US" b="1" dirty="0" smtClean="0">
                <a:solidFill>
                  <a:schemeClr val="bg1"/>
                </a:solidFill>
                <a:latin typeface="Comic Sans MS" pitchFamily="66" charset="0"/>
              </a:rPr>
              <a:t>Exostosis of  the temporal part of the orbit.</a:t>
            </a:r>
            <a:endParaRPr lang="en-US" b="1" dirty="0">
              <a:solidFill>
                <a:schemeClr val="bg1"/>
              </a:solidFill>
              <a:latin typeface="Comic Sans MS" pitchFamily="66" charset="0"/>
            </a:endParaRPr>
          </a:p>
        </p:txBody>
      </p:sp>
      <p:sp>
        <p:nvSpPr>
          <p:cNvPr id="2" name="Title 1"/>
          <p:cNvSpPr>
            <a:spLocks noGrp="1"/>
          </p:cNvSpPr>
          <p:nvPr>
            <p:ph type="title"/>
          </p:nvPr>
        </p:nvSpPr>
        <p:spPr>
          <a:xfrm>
            <a:off x="457200" y="274638"/>
            <a:ext cx="8229600" cy="490066"/>
          </a:xfrm>
        </p:spPr>
        <p:txBody>
          <a:bodyPr>
            <a:normAutofit fontScale="90000"/>
          </a:bodyPr>
          <a:lstStyle/>
          <a:p>
            <a:pPr algn="ctr"/>
            <a:r>
              <a:rPr lang="en-US" b="1" dirty="0" smtClean="0">
                <a:solidFill>
                  <a:schemeClr val="bg1"/>
                </a:solidFill>
                <a:latin typeface="Comic Sans MS" pitchFamily="66" charset="0"/>
              </a:rPr>
              <a:t>FACE</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472608"/>
          </a:xfrm>
        </p:spPr>
        <p:txBody>
          <a:bodyPr/>
          <a:lstStyle/>
          <a:p>
            <a:r>
              <a:rPr lang="en-US" b="1" dirty="0" smtClean="0">
                <a:solidFill>
                  <a:schemeClr val="bg1"/>
                </a:solidFill>
                <a:latin typeface="Comic Sans MS" pitchFamily="66" charset="0"/>
              </a:rPr>
              <a:t>Toothache after customary smoke in evening.</a:t>
            </a:r>
          </a:p>
          <a:p>
            <a:r>
              <a:rPr lang="en-US" b="1" dirty="0" smtClean="0">
                <a:solidFill>
                  <a:schemeClr val="bg1"/>
                </a:solidFill>
                <a:latin typeface="Comic Sans MS" pitchFamily="66" charset="0"/>
              </a:rPr>
              <a:t>Toothache ameliorated by tobacco smoke.</a:t>
            </a:r>
          </a:p>
          <a:p>
            <a:r>
              <a:rPr lang="en-US" b="1" dirty="0" smtClean="0">
                <a:solidFill>
                  <a:schemeClr val="bg1"/>
                </a:solidFill>
                <a:latin typeface="Comic Sans MS" pitchFamily="66" charset="0"/>
              </a:rPr>
              <a:t>Pressing pain under the teeth  immediately after meals.</a:t>
            </a:r>
          </a:p>
          <a:p>
            <a:r>
              <a:rPr lang="en-US" b="1" dirty="0" smtClean="0">
                <a:solidFill>
                  <a:schemeClr val="bg1"/>
                </a:solidFill>
                <a:latin typeface="Comic Sans MS" pitchFamily="66" charset="0"/>
              </a:rPr>
              <a:t>Unable to sleep at night , due to tooth ache.</a:t>
            </a:r>
          </a:p>
          <a:p>
            <a:r>
              <a:rPr lang="en-US" b="1" dirty="0" smtClean="0">
                <a:solidFill>
                  <a:schemeClr val="bg1"/>
                </a:solidFill>
                <a:latin typeface="Comic Sans MS" pitchFamily="66" charset="0"/>
              </a:rPr>
              <a:t>Toothache ameliorated by warmth of bed, while eating and lying down.</a:t>
            </a:r>
          </a:p>
          <a:p>
            <a:r>
              <a:rPr lang="en-US" b="1" dirty="0" smtClean="0">
                <a:solidFill>
                  <a:schemeClr val="bg1"/>
                </a:solidFill>
                <a:latin typeface="Comic Sans MS" pitchFamily="66" charset="0"/>
              </a:rPr>
              <a:t>Aggravation by lying on right side &amp; cold  water application.</a:t>
            </a:r>
          </a:p>
        </p:txBody>
      </p:sp>
      <p:sp>
        <p:nvSpPr>
          <p:cNvPr id="2" name="Title 1"/>
          <p:cNvSpPr>
            <a:spLocks noGrp="1"/>
          </p:cNvSpPr>
          <p:nvPr>
            <p:ph type="title"/>
          </p:nvPr>
        </p:nvSpPr>
        <p:spPr>
          <a:xfrm>
            <a:off x="457200" y="274638"/>
            <a:ext cx="8229600" cy="490066"/>
          </a:xfrm>
        </p:spPr>
        <p:txBody>
          <a:bodyPr>
            <a:normAutofit fontScale="90000"/>
          </a:bodyPr>
          <a:lstStyle/>
          <a:p>
            <a:pPr algn="ctr"/>
            <a:r>
              <a:rPr lang="en-US" b="1" dirty="0" smtClean="0">
                <a:solidFill>
                  <a:schemeClr val="bg1"/>
                </a:solidFill>
                <a:latin typeface="Comic Sans MS" pitchFamily="66" charset="0"/>
              </a:rPr>
              <a:t>TEETH</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616624"/>
          </a:xfrm>
        </p:spPr>
        <p:txBody>
          <a:bodyPr/>
          <a:lstStyle/>
          <a:p>
            <a:r>
              <a:rPr lang="en-US" b="1" dirty="0" smtClean="0">
                <a:solidFill>
                  <a:schemeClr val="bg1"/>
                </a:solidFill>
                <a:latin typeface="Comic Sans MS" pitchFamily="66" charset="0"/>
              </a:rPr>
              <a:t>Offensive exhalation from the mouth, noticed only by others.</a:t>
            </a:r>
          </a:p>
          <a:p>
            <a:r>
              <a:rPr lang="en-US" b="1" dirty="0" smtClean="0">
                <a:solidFill>
                  <a:schemeClr val="bg1"/>
                </a:solidFill>
                <a:latin typeface="Comic Sans MS" pitchFamily="66" charset="0"/>
              </a:rPr>
              <a:t>Lancinating dryness in mouth on waking in morning.</a:t>
            </a:r>
          </a:p>
          <a:p>
            <a:r>
              <a:rPr lang="en-US" b="1" dirty="0" smtClean="0">
                <a:solidFill>
                  <a:schemeClr val="bg1"/>
                </a:solidFill>
                <a:latin typeface="Comic Sans MS" pitchFamily="66" charset="0"/>
              </a:rPr>
              <a:t>Much white , frothy saliva in mouth.</a:t>
            </a:r>
          </a:p>
          <a:p>
            <a:r>
              <a:rPr lang="en-US" b="1" dirty="0" smtClean="0">
                <a:solidFill>
                  <a:schemeClr val="bg1"/>
                </a:solidFill>
                <a:latin typeface="Comic Sans MS" pitchFamily="66" charset="0"/>
              </a:rPr>
              <a:t>White or yellow mucus in mouth and palate</a:t>
            </a:r>
          </a:p>
          <a:p>
            <a:r>
              <a:rPr lang="en-US" b="1" dirty="0" smtClean="0">
                <a:solidFill>
                  <a:schemeClr val="bg1"/>
                </a:solidFill>
                <a:latin typeface="Comic Sans MS" pitchFamily="66" charset="0"/>
              </a:rPr>
              <a:t>Tongue cracked.</a:t>
            </a:r>
          </a:p>
          <a:p>
            <a:r>
              <a:rPr lang="en-US" b="1" dirty="0" smtClean="0">
                <a:solidFill>
                  <a:schemeClr val="bg1"/>
                </a:solidFill>
                <a:latin typeface="Comic Sans MS" pitchFamily="66" charset="0"/>
              </a:rPr>
              <a:t>Vesicles with burning pain on tongue and palate</a:t>
            </a:r>
          </a:p>
          <a:p>
            <a:r>
              <a:rPr lang="en-US" b="1" dirty="0" smtClean="0">
                <a:solidFill>
                  <a:schemeClr val="bg1"/>
                </a:solidFill>
                <a:latin typeface="Comic Sans MS" pitchFamily="66" charset="0"/>
              </a:rPr>
              <a:t>Pain of cancer of tongue</a:t>
            </a:r>
            <a:endParaRPr lang="en-US" b="1" dirty="0">
              <a:solidFill>
                <a:schemeClr val="bg1"/>
              </a:solidFill>
              <a:latin typeface="Comic Sans MS" pitchFamily="66" charset="0"/>
            </a:endParaRPr>
          </a:p>
        </p:txBody>
      </p:sp>
      <p:sp>
        <p:nvSpPr>
          <p:cNvPr id="2" name="Title 1"/>
          <p:cNvSpPr>
            <a:spLocks noGrp="1"/>
          </p:cNvSpPr>
          <p:nvPr>
            <p:ph type="title"/>
          </p:nvPr>
        </p:nvSpPr>
        <p:spPr>
          <a:xfrm>
            <a:off x="457200" y="274638"/>
            <a:ext cx="8229600" cy="490066"/>
          </a:xfrm>
        </p:spPr>
        <p:txBody>
          <a:bodyPr>
            <a:normAutofit fontScale="90000"/>
          </a:bodyPr>
          <a:lstStyle/>
          <a:p>
            <a:pPr algn="ctr"/>
            <a:r>
              <a:rPr lang="en-US" b="1" dirty="0" smtClean="0">
                <a:solidFill>
                  <a:schemeClr val="bg1"/>
                </a:solidFill>
                <a:latin typeface="Comic Sans MS" pitchFamily="66" charset="0"/>
              </a:rPr>
              <a:t>MOUTH</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400600"/>
          </a:xfrm>
        </p:spPr>
        <p:txBody>
          <a:bodyPr/>
          <a:lstStyle/>
          <a:p>
            <a:r>
              <a:rPr lang="en-US" b="1" dirty="0" smtClean="0">
                <a:solidFill>
                  <a:schemeClr val="bg1"/>
                </a:solidFill>
                <a:latin typeface="Comic Sans MS" pitchFamily="66" charset="0"/>
              </a:rPr>
              <a:t>Sore throat .</a:t>
            </a:r>
            <a:endParaRPr lang="en-US" b="1" dirty="0">
              <a:solidFill>
                <a:schemeClr val="bg1"/>
              </a:solidFill>
              <a:latin typeface="Comic Sans MS" pitchFamily="66" charset="0"/>
            </a:endParaRPr>
          </a:p>
          <a:p>
            <a:r>
              <a:rPr lang="en-US" b="1" dirty="0" smtClean="0">
                <a:solidFill>
                  <a:schemeClr val="bg1"/>
                </a:solidFill>
                <a:latin typeface="Comic Sans MS" pitchFamily="66" charset="0"/>
              </a:rPr>
              <a:t>Lancinations and swelling in palate.</a:t>
            </a:r>
          </a:p>
          <a:p>
            <a:r>
              <a:rPr lang="en-US" b="1" dirty="0" smtClean="0">
                <a:solidFill>
                  <a:schemeClr val="bg1"/>
                </a:solidFill>
                <a:latin typeface="Comic Sans MS" pitchFamily="66" charset="0"/>
              </a:rPr>
              <a:t>Discharge of mucus from fauces</a:t>
            </a:r>
            <a:r>
              <a:rPr lang="en-US" b="1" dirty="0">
                <a:solidFill>
                  <a:schemeClr val="bg1"/>
                </a:solidFill>
                <a:latin typeface="Comic Sans MS" pitchFamily="66" charset="0"/>
              </a:rPr>
              <a:t> </a:t>
            </a:r>
            <a:r>
              <a:rPr lang="en-US" b="1" dirty="0" smtClean="0">
                <a:solidFill>
                  <a:schemeClr val="bg1"/>
                </a:solidFill>
                <a:latin typeface="Comic Sans MS" pitchFamily="66" charset="0"/>
              </a:rPr>
              <a:t>all the day.</a:t>
            </a:r>
          </a:p>
          <a:p>
            <a:r>
              <a:rPr lang="en-US" b="1" dirty="0" smtClean="0">
                <a:solidFill>
                  <a:schemeClr val="bg1"/>
                </a:solidFill>
                <a:latin typeface="Comic Sans MS" pitchFamily="66" charset="0"/>
              </a:rPr>
              <a:t>Cervical gland swelling.</a:t>
            </a:r>
          </a:p>
          <a:p>
            <a:pPr>
              <a:buNone/>
            </a:pPr>
            <a:r>
              <a:rPr lang="en-US" b="1" dirty="0" smtClean="0">
                <a:solidFill>
                  <a:schemeClr val="bg1"/>
                </a:solidFill>
                <a:latin typeface="Comic Sans MS" pitchFamily="66" charset="0"/>
              </a:rPr>
              <a:t>APPETITE</a:t>
            </a:r>
          </a:p>
          <a:p>
            <a:r>
              <a:rPr lang="en-US" b="1" dirty="0" smtClean="0">
                <a:solidFill>
                  <a:schemeClr val="bg1"/>
                </a:solidFill>
                <a:latin typeface="Comic Sans MS" pitchFamily="66" charset="0"/>
              </a:rPr>
              <a:t>Putrid fetid taste- anorexia , with violent thirst.</a:t>
            </a:r>
          </a:p>
          <a:p>
            <a:r>
              <a:rPr lang="en-US" b="1" dirty="0" smtClean="0">
                <a:solidFill>
                  <a:schemeClr val="bg1"/>
                </a:solidFill>
                <a:latin typeface="Comic Sans MS" pitchFamily="66" charset="0"/>
              </a:rPr>
              <a:t>Dislike to coffee.</a:t>
            </a:r>
          </a:p>
          <a:p>
            <a:r>
              <a:rPr lang="en-US" b="1" dirty="0" smtClean="0">
                <a:solidFill>
                  <a:schemeClr val="bg1"/>
                </a:solidFill>
                <a:latin typeface="Comic Sans MS" pitchFamily="66" charset="0"/>
              </a:rPr>
              <a:t>Bulimia, sometimes with nausea and thirst.</a:t>
            </a:r>
          </a:p>
          <a:p>
            <a:endParaRPr lang="en-US" b="1" dirty="0">
              <a:solidFill>
                <a:schemeClr val="bg1"/>
              </a:solidFill>
              <a:latin typeface="Comic Sans MS" pitchFamily="66" charset="0"/>
            </a:endParaRPr>
          </a:p>
        </p:txBody>
      </p:sp>
      <p:sp>
        <p:nvSpPr>
          <p:cNvPr id="2" name="Title 1"/>
          <p:cNvSpPr>
            <a:spLocks noGrp="1"/>
          </p:cNvSpPr>
          <p:nvPr>
            <p:ph type="title"/>
          </p:nvPr>
        </p:nvSpPr>
        <p:spPr>
          <a:xfrm>
            <a:off x="457200" y="274638"/>
            <a:ext cx="8229600" cy="562074"/>
          </a:xfrm>
        </p:spPr>
        <p:txBody>
          <a:bodyPr>
            <a:normAutofit fontScale="90000"/>
          </a:bodyPr>
          <a:lstStyle/>
          <a:p>
            <a:pPr algn="ctr"/>
            <a:r>
              <a:rPr lang="en-US" b="1" dirty="0" smtClean="0">
                <a:solidFill>
                  <a:schemeClr val="bg1"/>
                </a:solidFill>
                <a:latin typeface="Comic Sans MS" pitchFamily="66" charset="0"/>
              </a:rPr>
              <a:t>THROAT</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616624"/>
          </a:xfrm>
        </p:spPr>
        <p:txBody>
          <a:bodyPr/>
          <a:lstStyle/>
          <a:p>
            <a:r>
              <a:rPr lang="en-US" b="1" dirty="0" smtClean="0">
                <a:solidFill>
                  <a:schemeClr val="bg1"/>
                </a:solidFill>
                <a:latin typeface="Comic Sans MS" pitchFamily="66" charset="0"/>
              </a:rPr>
              <a:t>Rising after meal , sour rising.</a:t>
            </a:r>
          </a:p>
          <a:p>
            <a:r>
              <a:rPr lang="en-US" b="1" dirty="0" smtClean="0">
                <a:solidFill>
                  <a:schemeClr val="bg1"/>
                </a:solidFill>
                <a:latin typeface="Comic Sans MS" pitchFamily="66" charset="0"/>
              </a:rPr>
              <a:t>Nausea when fasting ,sensation as something would ascent from stomach to throat.</a:t>
            </a:r>
          </a:p>
          <a:p>
            <a:r>
              <a:rPr lang="en-US" b="1" dirty="0" smtClean="0">
                <a:solidFill>
                  <a:schemeClr val="bg1"/>
                </a:solidFill>
                <a:latin typeface="Comic Sans MS" pitchFamily="66" charset="0"/>
              </a:rPr>
              <a:t>Accumulation of mucus in the stomach.</a:t>
            </a:r>
          </a:p>
          <a:p>
            <a:r>
              <a:rPr lang="en-US" b="1" dirty="0" smtClean="0">
                <a:solidFill>
                  <a:schemeClr val="bg1"/>
                </a:solidFill>
                <a:latin typeface="Comic Sans MS" pitchFamily="66" charset="0"/>
              </a:rPr>
              <a:t>Pressure in the stomach and scrobiculus as from a heavy body. </a:t>
            </a:r>
          </a:p>
          <a:p>
            <a:r>
              <a:rPr lang="en-US" b="1" dirty="0" smtClean="0">
                <a:solidFill>
                  <a:schemeClr val="bg1"/>
                </a:solidFill>
                <a:latin typeface="Comic Sans MS" pitchFamily="66" charset="0"/>
              </a:rPr>
              <a:t>Lancinations at pit of stomach and diaphragm.</a:t>
            </a:r>
          </a:p>
          <a:p>
            <a:r>
              <a:rPr lang="en-US" b="1" dirty="0" smtClean="0">
                <a:solidFill>
                  <a:schemeClr val="bg1"/>
                </a:solidFill>
                <a:latin typeface="Comic Sans MS" pitchFamily="66" charset="0"/>
              </a:rPr>
              <a:t>Dull stitches at pit of stomach , aggravation from inspiration.</a:t>
            </a:r>
          </a:p>
          <a:p>
            <a:pPr>
              <a:buNone/>
            </a:pPr>
            <a:endParaRPr lang="en-US" b="1" dirty="0" smtClean="0">
              <a:solidFill>
                <a:schemeClr val="bg1"/>
              </a:solidFill>
              <a:latin typeface="Comic Sans MS" pitchFamily="66" charset="0"/>
            </a:endParaRPr>
          </a:p>
          <a:p>
            <a:endParaRPr lang="en-US" b="1" dirty="0" smtClean="0">
              <a:solidFill>
                <a:schemeClr val="bg1"/>
              </a:solidFill>
              <a:latin typeface="Comic Sans MS" pitchFamily="66" charset="0"/>
            </a:endParaRPr>
          </a:p>
        </p:txBody>
      </p:sp>
      <p:sp>
        <p:nvSpPr>
          <p:cNvPr id="2" name="Title 1"/>
          <p:cNvSpPr>
            <a:spLocks noGrp="1"/>
          </p:cNvSpPr>
          <p:nvPr>
            <p:ph type="title"/>
          </p:nvPr>
        </p:nvSpPr>
        <p:spPr>
          <a:xfrm>
            <a:off x="457200" y="274638"/>
            <a:ext cx="8229600" cy="490066"/>
          </a:xfrm>
        </p:spPr>
        <p:txBody>
          <a:bodyPr>
            <a:normAutofit fontScale="90000"/>
          </a:bodyPr>
          <a:lstStyle/>
          <a:p>
            <a:pPr algn="ctr"/>
            <a:r>
              <a:rPr lang="en-US" b="1" dirty="0" smtClean="0">
                <a:solidFill>
                  <a:schemeClr val="bg1"/>
                </a:solidFill>
                <a:latin typeface="Comic Sans MS" pitchFamily="66" charset="0"/>
              </a:rPr>
              <a:t>STOMACH</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052736"/>
            <a:ext cx="8229600" cy="5400600"/>
          </a:xfrm>
        </p:spPr>
        <p:txBody>
          <a:bodyPr>
            <a:normAutofit/>
          </a:bodyPr>
          <a:lstStyle/>
          <a:p>
            <a:r>
              <a:rPr lang="en-US" b="1" dirty="0" smtClean="0">
                <a:solidFill>
                  <a:schemeClr val="bg1"/>
                </a:solidFill>
                <a:latin typeface="Comic Sans MS" pitchFamily="66" charset="0"/>
              </a:rPr>
              <a:t>Griping in abdomen, as if intestine constricted, with anxiety and difficult breathing.</a:t>
            </a:r>
          </a:p>
          <a:p>
            <a:r>
              <a:rPr lang="en-US" b="1" dirty="0" smtClean="0">
                <a:solidFill>
                  <a:schemeClr val="bg1"/>
                </a:solidFill>
                <a:latin typeface="Comic Sans MS" pitchFamily="66" charset="0"/>
              </a:rPr>
              <a:t>Abdomen hard and painfully tight .</a:t>
            </a:r>
          </a:p>
          <a:p>
            <a:r>
              <a:rPr lang="en-US" b="1" dirty="0" smtClean="0">
                <a:solidFill>
                  <a:schemeClr val="bg1"/>
                </a:solidFill>
                <a:latin typeface="Comic Sans MS" pitchFamily="66" charset="0"/>
              </a:rPr>
              <a:t>Stitches at region of diaphragm, left side,  arresting  breathing .</a:t>
            </a:r>
          </a:p>
          <a:p>
            <a:r>
              <a:rPr lang="en-US" b="1" dirty="0" smtClean="0">
                <a:solidFill>
                  <a:schemeClr val="bg1"/>
                </a:solidFill>
                <a:latin typeface="Comic Sans MS" pitchFamily="66" charset="0"/>
              </a:rPr>
              <a:t>Pressure in umbilical region, as by a hard body.</a:t>
            </a:r>
          </a:p>
          <a:p>
            <a:r>
              <a:rPr lang="en-US" b="1" dirty="0" smtClean="0">
                <a:solidFill>
                  <a:schemeClr val="bg1"/>
                </a:solidFill>
                <a:latin typeface="Comic Sans MS" pitchFamily="66" charset="0"/>
              </a:rPr>
              <a:t>Colic, with pinching pains, cutting in umbilical  region, as by a hard body.</a:t>
            </a:r>
          </a:p>
          <a:p>
            <a:r>
              <a:rPr lang="en-US" b="1" dirty="0" smtClean="0">
                <a:solidFill>
                  <a:schemeClr val="bg1"/>
                </a:solidFill>
                <a:latin typeface="Comic Sans MS" pitchFamily="66" charset="0"/>
              </a:rPr>
              <a:t>Painful pressure at lower abdomen, as if it would burst esp. in evening ameliorated by stool and fetid flatus .</a:t>
            </a:r>
            <a:endParaRPr lang="en-US" b="1" dirty="0">
              <a:solidFill>
                <a:schemeClr val="bg1"/>
              </a:solidFill>
              <a:latin typeface="Comic Sans MS" pitchFamily="66" charset="0"/>
            </a:endParaRPr>
          </a:p>
        </p:txBody>
      </p:sp>
      <p:sp>
        <p:nvSpPr>
          <p:cNvPr id="2" name="Title 1"/>
          <p:cNvSpPr>
            <a:spLocks noGrp="1"/>
          </p:cNvSpPr>
          <p:nvPr>
            <p:ph type="title"/>
          </p:nvPr>
        </p:nvSpPr>
        <p:spPr>
          <a:xfrm>
            <a:off x="457200" y="274638"/>
            <a:ext cx="8229600" cy="562074"/>
          </a:xfrm>
        </p:spPr>
        <p:txBody>
          <a:bodyPr>
            <a:normAutofit fontScale="90000"/>
          </a:bodyPr>
          <a:lstStyle/>
          <a:p>
            <a:pPr algn="ctr"/>
            <a:r>
              <a:rPr lang="en-US" b="1" dirty="0" smtClean="0">
                <a:solidFill>
                  <a:schemeClr val="bg1"/>
                </a:solidFill>
                <a:latin typeface="Comic Sans MS" pitchFamily="66" charset="0"/>
              </a:rPr>
              <a:t>ABDOMEN</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616624"/>
          </a:xfrm>
        </p:spPr>
        <p:txBody>
          <a:bodyPr>
            <a:normAutofit/>
          </a:bodyPr>
          <a:lstStyle/>
          <a:p>
            <a:r>
              <a:rPr lang="en-US" b="1" dirty="0" smtClean="0">
                <a:solidFill>
                  <a:schemeClr val="bg1"/>
                </a:solidFill>
                <a:latin typeface="Comic Sans MS" pitchFamily="66" charset="0"/>
              </a:rPr>
              <a:t>Frequent, urgent, and ineffectual want to evacuate .</a:t>
            </a:r>
          </a:p>
          <a:p>
            <a:r>
              <a:rPr lang="en-US" b="1" dirty="0" smtClean="0">
                <a:solidFill>
                  <a:schemeClr val="bg1"/>
                </a:solidFill>
                <a:latin typeface="Comic Sans MS" pitchFamily="66" charset="0"/>
              </a:rPr>
              <a:t>Soft ,liquid faeces. </a:t>
            </a:r>
          </a:p>
          <a:p>
            <a:r>
              <a:rPr lang="en-US" b="1" dirty="0" smtClean="0">
                <a:solidFill>
                  <a:schemeClr val="bg1"/>
                </a:solidFill>
                <a:latin typeface="Comic Sans MS" pitchFamily="66" charset="0"/>
              </a:rPr>
              <a:t>White stool daily , nodular stool with violent pressure.</a:t>
            </a:r>
          </a:p>
          <a:p>
            <a:r>
              <a:rPr lang="en-US" b="1" dirty="0" smtClean="0">
                <a:solidFill>
                  <a:schemeClr val="bg1"/>
                </a:solidFill>
                <a:latin typeface="Comic Sans MS" pitchFamily="66" charset="0"/>
              </a:rPr>
              <a:t>Faint during stool.</a:t>
            </a:r>
          </a:p>
          <a:p>
            <a:r>
              <a:rPr lang="en-US" b="1" dirty="0" smtClean="0">
                <a:solidFill>
                  <a:schemeClr val="bg1"/>
                </a:solidFill>
                <a:latin typeface="Comic Sans MS" pitchFamily="66" charset="0"/>
              </a:rPr>
              <a:t>Liquid diarrhoea of faecal matter and of mucus. Boring stitches in perineum.</a:t>
            </a:r>
          </a:p>
          <a:p>
            <a:r>
              <a:rPr lang="en-US" b="1" dirty="0" smtClean="0">
                <a:solidFill>
                  <a:schemeClr val="bg1"/>
                </a:solidFill>
                <a:latin typeface="Comic Sans MS" pitchFamily="66" charset="0"/>
              </a:rPr>
              <a:t>Diarrhoea ,with pinchings in abdomen and coldness of body, discharge of faeces with worms.</a:t>
            </a:r>
          </a:p>
          <a:p>
            <a:endParaRPr lang="en-US" b="1" dirty="0">
              <a:solidFill>
                <a:schemeClr val="bg1"/>
              </a:solidFill>
              <a:latin typeface="Comic Sans MS" pitchFamily="66" charset="0"/>
            </a:endParaRPr>
          </a:p>
        </p:txBody>
      </p:sp>
      <p:sp>
        <p:nvSpPr>
          <p:cNvPr id="2" name="Title 1"/>
          <p:cNvSpPr>
            <a:spLocks noGrp="1"/>
          </p:cNvSpPr>
          <p:nvPr>
            <p:ph type="title"/>
          </p:nvPr>
        </p:nvSpPr>
        <p:spPr>
          <a:xfrm>
            <a:off x="457200" y="274638"/>
            <a:ext cx="8229600" cy="562074"/>
          </a:xfrm>
        </p:spPr>
        <p:txBody>
          <a:bodyPr>
            <a:normAutofit fontScale="90000"/>
          </a:bodyPr>
          <a:lstStyle/>
          <a:p>
            <a:pPr algn="ctr"/>
            <a:r>
              <a:rPr lang="en-US" b="1" dirty="0" smtClean="0">
                <a:solidFill>
                  <a:schemeClr val="bg1"/>
                </a:solidFill>
                <a:latin typeface="Comic Sans MS" pitchFamily="66" charset="0"/>
              </a:rPr>
              <a:t>STOOL AND ANUS</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image5.jpg"/>
          <p:cNvPicPr>
            <a:picLocks noGrp="1" noChangeAspect="1"/>
          </p:cNvPicPr>
          <p:nvPr>
            <p:ph sz="half" idx="2"/>
          </p:nvPr>
        </p:nvPicPr>
        <p:blipFill>
          <a:blip r:embed="rId2" cstate="print"/>
          <a:stretch>
            <a:fillRect/>
          </a:stretch>
        </p:blipFill>
        <p:spPr>
          <a:xfrm>
            <a:off x="714348" y="2285992"/>
            <a:ext cx="3542577" cy="2653513"/>
          </a:xfrm>
        </p:spPr>
      </p:pic>
      <p:sp>
        <p:nvSpPr>
          <p:cNvPr id="8" name="Content Placeholder 7"/>
          <p:cNvSpPr>
            <a:spLocks noGrp="1"/>
          </p:cNvSpPr>
          <p:nvPr>
            <p:ph sz="quarter" idx="4"/>
          </p:nvPr>
        </p:nvSpPr>
        <p:spPr>
          <a:xfrm>
            <a:off x="4644008" y="1700808"/>
            <a:ext cx="4041775" cy="4824536"/>
          </a:xfrm>
        </p:spPr>
        <p:txBody>
          <a:bodyPr>
            <a:normAutofit fontScale="92500" lnSpcReduction="10000"/>
          </a:bodyPr>
          <a:lstStyle/>
          <a:p>
            <a:pPr>
              <a:buNone/>
            </a:pPr>
            <a:r>
              <a:rPr lang="en-US" b="1" dirty="0" smtClean="0">
                <a:solidFill>
                  <a:schemeClr val="bg1"/>
                </a:solidFill>
                <a:latin typeface="Comic Sans MS" pitchFamily="66" charset="0"/>
              </a:rPr>
              <a:t>Common name-pink-root</a:t>
            </a:r>
          </a:p>
          <a:p>
            <a:pPr>
              <a:buNone/>
            </a:pPr>
            <a:r>
              <a:rPr lang="en-US" b="1" dirty="0" smtClean="0">
                <a:solidFill>
                  <a:schemeClr val="bg1"/>
                </a:solidFill>
                <a:latin typeface="Comic Sans MS" pitchFamily="66" charset="0"/>
              </a:rPr>
              <a:t>Other names</a:t>
            </a:r>
          </a:p>
          <a:p>
            <a:r>
              <a:rPr lang="en-US" b="1" dirty="0" smtClean="0">
                <a:solidFill>
                  <a:schemeClr val="bg1"/>
                </a:solidFill>
                <a:latin typeface="Comic Sans MS" pitchFamily="66" charset="0"/>
              </a:rPr>
              <a:t>Worm glass, Indian pink, Maryland pink, Carolina pink, American worm grass, American pink root, star bloom.</a:t>
            </a:r>
          </a:p>
          <a:p>
            <a:pPr>
              <a:buNone/>
            </a:pPr>
            <a:r>
              <a:rPr lang="en-US" b="1" dirty="0" smtClean="0">
                <a:solidFill>
                  <a:schemeClr val="bg1"/>
                </a:solidFill>
                <a:latin typeface="Comic Sans MS" pitchFamily="66" charset="0"/>
              </a:rPr>
              <a:t>Part used</a:t>
            </a:r>
          </a:p>
          <a:p>
            <a:r>
              <a:rPr lang="en-US" b="1" dirty="0" smtClean="0">
                <a:solidFill>
                  <a:schemeClr val="bg1"/>
                </a:solidFill>
                <a:latin typeface="Comic Sans MS" pitchFamily="66" charset="0"/>
              </a:rPr>
              <a:t>Tincture of dried herb</a:t>
            </a:r>
          </a:p>
          <a:p>
            <a:pPr>
              <a:buNone/>
            </a:pPr>
            <a:r>
              <a:rPr lang="en-US" b="1" dirty="0" smtClean="0">
                <a:solidFill>
                  <a:schemeClr val="bg1"/>
                </a:solidFill>
                <a:latin typeface="Comic Sans MS" pitchFamily="66" charset="0"/>
              </a:rPr>
              <a:t>Prover-Dr Samuel  Hahnemann</a:t>
            </a:r>
          </a:p>
          <a:p>
            <a:pPr>
              <a:buNone/>
            </a:pPr>
            <a:r>
              <a:rPr lang="en-US" b="1" dirty="0" smtClean="0">
                <a:solidFill>
                  <a:schemeClr val="bg1"/>
                </a:solidFill>
                <a:latin typeface="Comic Sans MS" pitchFamily="66" charset="0"/>
              </a:rPr>
              <a:t>Alkaloid -sideline</a:t>
            </a:r>
          </a:p>
          <a:p>
            <a:endParaRPr lang="en-US" b="1" dirty="0">
              <a:solidFill>
                <a:schemeClr val="bg1"/>
              </a:solidFill>
              <a:latin typeface="Comic Sans MS" pitchFamily="66" charset="0"/>
            </a:endParaRPr>
          </a:p>
        </p:txBody>
      </p:sp>
      <p:sp>
        <p:nvSpPr>
          <p:cNvPr id="2" name="Title 1"/>
          <p:cNvSpPr>
            <a:spLocks noGrp="1"/>
          </p:cNvSpPr>
          <p:nvPr>
            <p:ph type="title"/>
          </p:nvPr>
        </p:nvSpPr>
        <p:spPr/>
        <p:txBody>
          <a:bodyPr/>
          <a:lstStyle/>
          <a:p>
            <a:pPr algn="ctr"/>
            <a:r>
              <a:rPr lang="en-US" dirty="0" smtClean="0">
                <a:solidFill>
                  <a:schemeClr val="bg1"/>
                </a:solidFill>
                <a:latin typeface="Comic Sans MS" pitchFamily="66" charset="0"/>
              </a:rPr>
              <a:t>SPIGELIA ANTHELMIA</a:t>
            </a:r>
            <a:endParaRPr lang="en-US"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472607"/>
          </a:xfrm>
        </p:spPr>
        <p:txBody>
          <a:bodyPr>
            <a:normAutofit fontScale="92500" lnSpcReduction="10000"/>
          </a:bodyPr>
          <a:lstStyle/>
          <a:p>
            <a:pPr lvl="1">
              <a:buFont typeface="Arial" pitchFamily="34" charset="0"/>
              <a:buChar char="•"/>
            </a:pPr>
            <a:r>
              <a:rPr lang="en-US" b="1" dirty="0" smtClean="0">
                <a:solidFill>
                  <a:schemeClr val="bg1"/>
                </a:solidFill>
                <a:latin typeface="Comic Sans MS" pitchFamily="66" charset="0"/>
              </a:rPr>
              <a:t>Urine, with whitish sediment.</a:t>
            </a:r>
          </a:p>
          <a:p>
            <a:pPr lvl="1">
              <a:buFont typeface="Arial" pitchFamily="34" charset="0"/>
              <a:buChar char="•"/>
            </a:pPr>
            <a:r>
              <a:rPr lang="en-US" b="1" dirty="0" smtClean="0">
                <a:solidFill>
                  <a:schemeClr val="bg1"/>
                </a:solidFill>
                <a:latin typeface="Comic Sans MS" pitchFamily="66" charset="0"/>
              </a:rPr>
              <a:t>Frequency increased, with profuse emission, even at night.</a:t>
            </a:r>
          </a:p>
          <a:p>
            <a:pPr lvl="1">
              <a:buFont typeface="Arial" pitchFamily="34" charset="0"/>
              <a:buChar char="•"/>
            </a:pPr>
            <a:r>
              <a:rPr lang="en-US" b="1" dirty="0" smtClean="0">
                <a:solidFill>
                  <a:schemeClr val="bg1"/>
                </a:solidFill>
                <a:latin typeface="Comic Sans MS" pitchFamily="66" charset="0"/>
              </a:rPr>
              <a:t>Sudden and involuntary dribbling  of urine , burning sensation in the anterior part of urethra.</a:t>
            </a:r>
          </a:p>
          <a:p>
            <a:pPr lvl="1">
              <a:buFont typeface="Arial" pitchFamily="34" charset="0"/>
              <a:buChar char="•"/>
            </a:pPr>
            <a:r>
              <a:rPr lang="en-US" b="1" dirty="0" smtClean="0">
                <a:solidFill>
                  <a:schemeClr val="bg1"/>
                </a:solidFill>
                <a:latin typeface="Comic Sans MS" pitchFamily="66" charset="0"/>
              </a:rPr>
              <a:t>Discharge of prostatic fluid from the urethra.</a:t>
            </a:r>
          </a:p>
          <a:p>
            <a:pPr lvl="1" algn="ctr">
              <a:buNone/>
            </a:pPr>
            <a:r>
              <a:rPr lang="en-US" sz="3000" b="1" dirty="0" smtClean="0">
                <a:solidFill>
                  <a:schemeClr val="bg1"/>
                </a:solidFill>
                <a:latin typeface="Comic Sans MS" pitchFamily="66" charset="0"/>
              </a:rPr>
              <a:t>MALE SEXUAL ORGANS</a:t>
            </a:r>
          </a:p>
          <a:p>
            <a:pPr lvl="1">
              <a:buFont typeface="Arial" pitchFamily="34" charset="0"/>
              <a:buChar char="•"/>
            </a:pPr>
            <a:r>
              <a:rPr lang="en-US" b="1" dirty="0" smtClean="0">
                <a:solidFill>
                  <a:schemeClr val="bg1"/>
                </a:solidFill>
                <a:latin typeface="Comic Sans MS" pitchFamily="66" charset="0"/>
              </a:rPr>
              <a:t>Tingling round glans penis .</a:t>
            </a:r>
          </a:p>
          <a:p>
            <a:pPr lvl="1">
              <a:buFont typeface="Arial" pitchFamily="34" charset="0"/>
              <a:buChar char="•"/>
            </a:pPr>
            <a:r>
              <a:rPr lang="en-US" b="1" dirty="0" smtClean="0">
                <a:solidFill>
                  <a:schemeClr val="bg1"/>
                </a:solidFill>
                <a:latin typeface="Comic Sans MS" pitchFamily="66" charset="0"/>
              </a:rPr>
              <a:t>Semilateral  swelling of glans .</a:t>
            </a:r>
          </a:p>
          <a:p>
            <a:pPr lvl="1">
              <a:buFont typeface="Arial" pitchFamily="34" charset="0"/>
              <a:buChar char="•"/>
            </a:pPr>
            <a:r>
              <a:rPr lang="en-US" b="1" dirty="0" smtClean="0">
                <a:solidFill>
                  <a:schemeClr val="bg1"/>
                </a:solidFill>
                <a:latin typeface="Comic Sans MS" pitchFamily="66" charset="0"/>
              </a:rPr>
              <a:t>Erections, with lascivious ideas, without  voluptuous excitement.</a:t>
            </a:r>
          </a:p>
          <a:p>
            <a:pPr lvl="1">
              <a:buFont typeface="Arial" pitchFamily="34" charset="0"/>
              <a:buChar char="•"/>
            </a:pPr>
            <a:r>
              <a:rPr lang="en-US" b="1" dirty="0" smtClean="0">
                <a:solidFill>
                  <a:schemeClr val="bg1"/>
                </a:solidFill>
                <a:latin typeface="Comic Sans MS" pitchFamily="66" charset="0"/>
              </a:rPr>
              <a:t>Itching stitch in right testicle and penis, from behind forward.</a:t>
            </a:r>
          </a:p>
          <a:p>
            <a:pPr lvl="1">
              <a:buFont typeface="Arial" pitchFamily="34" charset="0"/>
              <a:buChar char="•"/>
            </a:pPr>
            <a:endParaRPr lang="en-US" b="1" dirty="0" smtClean="0">
              <a:solidFill>
                <a:schemeClr val="bg1"/>
              </a:solidFill>
              <a:latin typeface="Comic Sans MS" pitchFamily="66" charset="0"/>
            </a:endParaRPr>
          </a:p>
          <a:p>
            <a:pPr lvl="1">
              <a:buNone/>
            </a:pPr>
            <a:r>
              <a:rPr lang="en-US" b="1" dirty="0" smtClean="0">
                <a:solidFill>
                  <a:schemeClr val="bg1"/>
                </a:solidFill>
                <a:latin typeface="Comic Sans MS" pitchFamily="66" charset="0"/>
              </a:rPr>
              <a:t> </a:t>
            </a:r>
            <a:endParaRPr lang="en-US" b="1" dirty="0">
              <a:solidFill>
                <a:schemeClr val="bg1"/>
              </a:solidFill>
              <a:latin typeface="Comic Sans MS" pitchFamily="66" charset="0"/>
            </a:endParaRPr>
          </a:p>
        </p:txBody>
      </p:sp>
      <p:sp>
        <p:nvSpPr>
          <p:cNvPr id="2" name="Title 1"/>
          <p:cNvSpPr>
            <a:spLocks noGrp="1"/>
          </p:cNvSpPr>
          <p:nvPr>
            <p:ph type="title"/>
          </p:nvPr>
        </p:nvSpPr>
        <p:spPr>
          <a:xfrm>
            <a:off x="457200" y="274638"/>
            <a:ext cx="8229600" cy="562074"/>
          </a:xfrm>
        </p:spPr>
        <p:txBody>
          <a:bodyPr>
            <a:normAutofit fontScale="90000"/>
          </a:bodyPr>
          <a:lstStyle/>
          <a:p>
            <a:pPr algn="ctr"/>
            <a:r>
              <a:rPr lang="en-US" b="1" dirty="0" smtClean="0">
                <a:solidFill>
                  <a:schemeClr val="bg1"/>
                </a:solidFill>
                <a:latin typeface="Comic Sans MS" pitchFamily="66" charset="0"/>
              </a:rPr>
              <a:t>URINARY ORGANS</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400600"/>
          </a:xfrm>
        </p:spPr>
        <p:txBody>
          <a:bodyPr/>
          <a:lstStyle/>
          <a:p>
            <a:r>
              <a:rPr lang="en-US" b="1" dirty="0" smtClean="0">
                <a:solidFill>
                  <a:schemeClr val="bg1"/>
                </a:solidFill>
                <a:latin typeface="Comic Sans MS" pitchFamily="66" charset="0"/>
              </a:rPr>
              <a:t>Catarrh, with hoarseness, continual discharge of mucus from nose ,dry heat without thirst, prominent eyes, distressing headache, and disposition to weep.</a:t>
            </a:r>
          </a:p>
          <a:p>
            <a:r>
              <a:rPr lang="en-US" b="1" dirty="0" smtClean="0">
                <a:solidFill>
                  <a:schemeClr val="bg1"/>
                </a:solidFill>
                <a:latin typeface="Comic Sans MS" pitchFamily="66" charset="0"/>
              </a:rPr>
              <a:t>Nocturnal catarrh , with cough.</a:t>
            </a:r>
          </a:p>
          <a:p>
            <a:r>
              <a:rPr lang="en-US" b="1" dirty="0" smtClean="0">
                <a:solidFill>
                  <a:schemeClr val="bg1"/>
                </a:solidFill>
                <a:latin typeface="Comic Sans MS" pitchFamily="66" charset="0"/>
              </a:rPr>
              <a:t>Cough in open air, with pain in chest as from excoriation.</a:t>
            </a:r>
          </a:p>
          <a:p>
            <a:r>
              <a:rPr lang="en-US" b="1" dirty="0" smtClean="0">
                <a:solidFill>
                  <a:schemeClr val="bg1"/>
                </a:solidFill>
                <a:latin typeface="Comic Sans MS" pitchFamily="66" charset="0"/>
              </a:rPr>
              <a:t>Short dry cough causing soreness of chest.</a:t>
            </a:r>
          </a:p>
          <a:p>
            <a:r>
              <a:rPr lang="en-US" b="1" dirty="0" smtClean="0">
                <a:solidFill>
                  <a:schemeClr val="bg1"/>
                </a:solidFill>
                <a:latin typeface="Comic Sans MS" pitchFamily="66" charset="0"/>
              </a:rPr>
              <a:t>Dyspnoea when moving in bed can only lie on right side. least movement aggravation.</a:t>
            </a:r>
            <a:endParaRPr lang="en-US" b="1" dirty="0">
              <a:solidFill>
                <a:schemeClr val="bg1"/>
              </a:solidFill>
              <a:latin typeface="Comic Sans MS" pitchFamily="66" charset="0"/>
            </a:endParaRPr>
          </a:p>
        </p:txBody>
      </p:sp>
      <p:sp>
        <p:nvSpPr>
          <p:cNvPr id="2" name="Title 1"/>
          <p:cNvSpPr>
            <a:spLocks noGrp="1"/>
          </p:cNvSpPr>
          <p:nvPr>
            <p:ph type="title"/>
          </p:nvPr>
        </p:nvSpPr>
        <p:spPr>
          <a:xfrm>
            <a:off x="457200" y="274638"/>
            <a:ext cx="8229600" cy="562074"/>
          </a:xfrm>
        </p:spPr>
        <p:txBody>
          <a:bodyPr>
            <a:normAutofit fontScale="90000"/>
          </a:bodyPr>
          <a:lstStyle/>
          <a:p>
            <a:pPr algn="ctr"/>
            <a:r>
              <a:rPr lang="en-US" b="1" dirty="0" smtClean="0">
                <a:solidFill>
                  <a:schemeClr val="bg1"/>
                </a:solidFill>
                <a:latin typeface="Comic Sans MS" pitchFamily="66" charset="0"/>
              </a:rPr>
              <a:t>RESPIRATORY ORGANS</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6021288"/>
          </a:xfrm>
        </p:spPr>
        <p:txBody>
          <a:bodyPr>
            <a:normAutofit/>
          </a:bodyPr>
          <a:lstStyle/>
          <a:p>
            <a:r>
              <a:rPr lang="en-US" b="1" dirty="0" smtClean="0">
                <a:solidFill>
                  <a:schemeClr val="bg1"/>
                </a:solidFill>
                <a:latin typeface="Comic Sans MS" pitchFamily="66" charset="0"/>
              </a:rPr>
              <a:t>Aching at the chest with painful oppression.</a:t>
            </a:r>
          </a:p>
          <a:p>
            <a:r>
              <a:rPr lang="en-US" b="1" dirty="0" smtClean="0">
                <a:solidFill>
                  <a:schemeClr val="bg1"/>
                </a:solidFill>
                <a:latin typeface="Comic Sans MS" pitchFamily="66" charset="0"/>
              </a:rPr>
              <a:t>Contraction of chest ,with anguish and obstructed respiration .</a:t>
            </a:r>
          </a:p>
          <a:p>
            <a:r>
              <a:rPr lang="en-US" b="1" dirty="0" smtClean="0">
                <a:solidFill>
                  <a:schemeClr val="bg1"/>
                </a:solidFill>
                <a:latin typeface="Comic Sans MS" pitchFamily="66" charset="0"/>
              </a:rPr>
              <a:t>Stitches in diaphragm with dyspnoea .</a:t>
            </a:r>
          </a:p>
          <a:p>
            <a:r>
              <a:rPr lang="en-US" b="1" dirty="0" smtClean="0">
                <a:solidFill>
                  <a:schemeClr val="bg1"/>
                </a:solidFill>
                <a:latin typeface="Comic Sans MS" pitchFamily="66" charset="0"/>
              </a:rPr>
              <a:t>spinning wheel like noise at heart region.</a:t>
            </a:r>
          </a:p>
          <a:p>
            <a:r>
              <a:rPr lang="en-US" b="1" dirty="0" smtClean="0">
                <a:solidFill>
                  <a:schemeClr val="bg1"/>
                </a:solidFill>
                <a:latin typeface="Comic Sans MS" pitchFamily="66" charset="0"/>
              </a:rPr>
              <a:t>Cutting tearing beneath left nipple ,extending to region of scapulae and upper arm. aggravation during inspiration and moving arm.</a:t>
            </a:r>
          </a:p>
          <a:p>
            <a:r>
              <a:rPr lang="en-US" b="1" dirty="0" smtClean="0">
                <a:solidFill>
                  <a:schemeClr val="bg1"/>
                </a:solidFill>
                <a:latin typeface="Comic Sans MS" pitchFamily="66" charset="0"/>
              </a:rPr>
              <a:t>Spasmodic sensation in chest.</a:t>
            </a:r>
          </a:p>
          <a:p>
            <a:r>
              <a:rPr lang="en-US" b="1" dirty="0" smtClean="0">
                <a:solidFill>
                  <a:schemeClr val="bg1"/>
                </a:solidFill>
                <a:latin typeface="Comic Sans MS" pitchFamily="66" charset="0"/>
              </a:rPr>
              <a:t>Tensive laceration in chest esp. when drawing breath</a:t>
            </a:r>
            <a:endParaRPr lang="en-US" b="1" dirty="0">
              <a:solidFill>
                <a:schemeClr val="bg1"/>
              </a:solidFill>
              <a:latin typeface="Comic Sans MS" pitchFamily="66" charset="0"/>
            </a:endParaRPr>
          </a:p>
        </p:txBody>
      </p:sp>
      <p:sp>
        <p:nvSpPr>
          <p:cNvPr id="2" name="Title 1"/>
          <p:cNvSpPr>
            <a:spLocks noGrp="1"/>
          </p:cNvSpPr>
          <p:nvPr>
            <p:ph type="title"/>
          </p:nvPr>
        </p:nvSpPr>
        <p:spPr>
          <a:xfrm>
            <a:off x="457200" y="274638"/>
            <a:ext cx="8229600" cy="562074"/>
          </a:xfrm>
        </p:spPr>
        <p:txBody>
          <a:bodyPr>
            <a:normAutofit fontScale="90000"/>
          </a:bodyPr>
          <a:lstStyle/>
          <a:p>
            <a:pPr algn="ctr"/>
            <a:r>
              <a:rPr lang="en-US" b="1" dirty="0" smtClean="0">
                <a:solidFill>
                  <a:schemeClr val="bg1"/>
                </a:solidFill>
                <a:latin typeface="Comic Sans MS" pitchFamily="66" charset="0"/>
              </a:rPr>
              <a:t>CHEST</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357298"/>
            <a:ext cx="8229600" cy="5096038"/>
          </a:xfrm>
        </p:spPr>
        <p:txBody>
          <a:bodyPr/>
          <a:lstStyle/>
          <a:p>
            <a:r>
              <a:rPr lang="en-US" b="1" dirty="0" smtClean="0">
                <a:solidFill>
                  <a:schemeClr val="bg1"/>
                </a:solidFill>
                <a:latin typeface="Comic Sans MS" pitchFamily="66" charset="0"/>
              </a:rPr>
              <a:t>Violent palpitation of heart ,perceptible to sight and hearing , often with anxious oppression of chest.</a:t>
            </a:r>
          </a:p>
          <a:p>
            <a:r>
              <a:rPr lang="en-US" b="1" dirty="0" smtClean="0">
                <a:solidFill>
                  <a:schemeClr val="bg1"/>
                </a:solidFill>
                <a:latin typeface="Comic Sans MS" pitchFamily="66" charset="0"/>
              </a:rPr>
              <a:t>Violent oppressive action of heart extending to top of head</a:t>
            </a:r>
          </a:p>
          <a:p>
            <a:r>
              <a:rPr lang="en-US" b="1" dirty="0" smtClean="0">
                <a:solidFill>
                  <a:schemeClr val="bg1"/>
                </a:solidFill>
                <a:latin typeface="Comic Sans MS" pitchFamily="66" charset="0"/>
              </a:rPr>
              <a:t>Tumultuous action of the heart in acute rheumatism and other acute disorders</a:t>
            </a:r>
            <a:endParaRPr lang="en-US" b="1" dirty="0">
              <a:solidFill>
                <a:schemeClr val="bg1"/>
              </a:solidFill>
              <a:latin typeface="Comic Sans MS" pitchFamily="66" charset="0"/>
            </a:endParaRPr>
          </a:p>
        </p:txBody>
      </p:sp>
      <p:sp>
        <p:nvSpPr>
          <p:cNvPr id="2" name="Title 1"/>
          <p:cNvSpPr>
            <a:spLocks noGrp="1"/>
          </p:cNvSpPr>
          <p:nvPr>
            <p:ph type="title"/>
          </p:nvPr>
        </p:nvSpPr>
        <p:spPr>
          <a:xfrm>
            <a:off x="357158" y="642918"/>
            <a:ext cx="8229600" cy="490066"/>
          </a:xfrm>
        </p:spPr>
        <p:txBody>
          <a:bodyPr>
            <a:normAutofit fontScale="90000"/>
          </a:bodyPr>
          <a:lstStyle/>
          <a:p>
            <a:pPr algn="ctr"/>
            <a:r>
              <a:rPr lang="en-US" b="1" dirty="0" smtClean="0">
                <a:solidFill>
                  <a:schemeClr val="bg1"/>
                </a:solidFill>
                <a:latin typeface="Comic Sans MS" pitchFamily="66" charset="0"/>
              </a:rPr>
              <a:t>HEART</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616624"/>
          </a:xfrm>
        </p:spPr>
        <p:txBody>
          <a:bodyPr/>
          <a:lstStyle/>
          <a:p>
            <a:r>
              <a:rPr lang="en-US" b="1" dirty="0" smtClean="0">
                <a:solidFill>
                  <a:schemeClr val="bg1"/>
                </a:solidFill>
                <a:latin typeface="Comic Sans MS" pitchFamily="66" charset="0"/>
              </a:rPr>
              <a:t>Needle like stitches in upper dorsal vertebrae; in right scapula.</a:t>
            </a:r>
          </a:p>
          <a:p>
            <a:r>
              <a:rPr lang="en-US" b="1" dirty="0" smtClean="0">
                <a:solidFill>
                  <a:schemeClr val="bg1"/>
                </a:solidFill>
                <a:latin typeface="Comic Sans MS" pitchFamily="66" charset="0"/>
              </a:rPr>
              <a:t>Sensation in left scapula as though blood were dripping through a valve ,a kind of bubbling.</a:t>
            </a:r>
          </a:p>
          <a:p>
            <a:r>
              <a:rPr lang="en-US" b="1" dirty="0" smtClean="0">
                <a:solidFill>
                  <a:schemeClr val="bg1"/>
                </a:solidFill>
                <a:latin typeface="Comic Sans MS" pitchFamily="66" charset="0"/>
              </a:rPr>
              <a:t>Red pimple on neck, with pain as form excoriation when touched .</a:t>
            </a:r>
          </a:p>
          <a:p>
            <a:r>
              <a:rPr lang="en-US" b="1" dirty="0" smtClean="0">
                <a:solidFill>
                  <a:schemeClr val="bg1"/>
                </a:solidFill>
                <a:latin typeface="Comic Sans MS" pitchFamily="66" charset="0"/>
              </a:rPr>
              <a:t>Hard and painful swelling of glands of the neck.</a:t>
            </a:r>
          </a:p>
          <a:p>
            <a:r>
              <a:rPr lang="en-US" b="1" dirty="0" smtClean="0">
                <a:solidFill>
                  <a:schemeClr val="bg1"/>
                </a:solidFill>
                <a:latin typeface="Comic Sans MS" pitchFamily="66" charset="0"/>
              </a:rPr>
              <a:t>Pain in nape aggravation from rest(still) amelioration from motion .</a:t>
            </a:r>
            <a:endParaRPr lang="en-US" b="1" dirty="0">
              <a:solidFill>
                <a:schemeClr val="bg1"/>
              </a:solidFill>
              <a:latin typeface="Comic Sans MS" pitchFamily="66" charset="0"/>
            </a:endParaRPr>
          </a:p>
        </p:txBody>
      </p:sp>
      <p:sp>
        <p:nvSpPr>
          <p:cNvPr id="2" name="Title 1"/>
          <p:cNvSpPr>
            <a:spLocks noGrp="1"/>
          </p:cNvSpPr>
          <p:nvPr>
            <p:ph type="title"/>
          </p:nvPr>
        </p:nvSpPr>
        <p:spPr>
          <a:xfrm>
            <a:off x="457200" y="274638"/>
            <a:ext cx="8229600" cy="562074"/>
          </a:xfrm>
        </p:spPr>
        <p:txBody>
          <a:bodyPr>
            <a:normAutofit fontScale="90000"/>
          </a:bodyPr>
          <a:lstStyle/>
          <a:p>
            <a:pPr algn="ctr"/>
            <a:r>
              <a:rPr lang="en-US" b="1" dirty="0" smtClean="0">
                <a:solidFill>
                  <a:schemeClr val="bg1"/>
                </a:solidFill>
                <a:latin typeface="Comic Sans MS" pitchFamily="66" charset="0"/>
              </a:rPr>
              <a:t>NECK AND BACK</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544616"/>
          </a:xfrm>
        </p:spPr>
        <p:txBody>
          <a:bodyPr>
            <a:normAutofit/>
          </a:bodyPr>
          <a:lstStyle/>
          <a:p>
            <a:r>
              <a:rPr lang="en-US" b="1" dirty="0" smtClean="0">
                <a:solidFill>
                  <a:schemeClr val="bg1"/>
                </a:solidFill>
                <a:latin typeface="Comic Sans MS" pitchFamily="66" charset="0"/>
              </a:rPr>
              <a:t>Heaviness and trembling of arms . Easy numbing of arms and hand.</a:t>
            </a:r>
          </a:p>
          <a:p>
            <a:r>
              <a:rPr lang="en-US" b="1" dirty="0" smtClean="0">
                <a:solidFill>
                  <a:schemeClr val="bg1"/>
                </a:solidFill>
                <a:latin typeface="Comic Sans MS" pitchFamily="66" charset="0"/>
              </a:rPr>
              <a:t>Jerking of muscles of arms and forearms.</a:t>
            </a:r>
          </a:p>
          <a:p>
            <a:r>
              <a:rPr lang="en-US" b="1" dirty="0" smtClean="0">
                <a:solidFill>
                  <a:schemeClr val="bg1"/>
                </a:solidFill>
                <a:latin typeface="Comic Sans MS" pitchFamily="66" charset="0"/>
              </a:rPr>
              <a:t>Violent lancinations and shocks in bend of elbow and joints of hands and fingers .</a:t>
            </a:r>
          </a:p>
          <a:p>
            <a:r>
              <a:rPr lang="en-US" b="1" dirty="0" smtClean="0">
                <a:solidFill>
                  <a:schemeClr val="bg1"/>
                </a:solidFill>
                <a:latin typeface="Comic Sans MS" pitchFamily="66" charset="0"/>
              </a:rPr>
              <a:t>Spasmodic drawing and tearing in bones of hands.</a:t>
            </a:r>
          </a:p>
          <a:p>
            <a:r>
              <a:rPr lang="en-US" b="1" dirty="0" smtClean="0">
                <a:solidFill>
                  <a:schemeClr val="bg1"/>
                </a:solidFill>
                <a:latin typeface="Comic Sans MS" pitchFamily="66" charset="0"/>
              </a:rPr>
              <a:t>Hard nodosities in the palms ,with burning itching.</a:t>
            </a:r>
          </a:p>
          <a:p>
            <a:r>
              <a:rPr lang="en-US" b="1" dirty="0" smtClean="0">
                <a:solidFill>
                  <a:schemeClr val="bg1"/>
                </a:solidFill>
                <a:latin typeface="Comic Sans MS" pitchFamily="66" charset="0"/>
              </a:rPr>
              <a:t>Hand of a pale yellow colour. contracture of fingers.</a:t>
            </a:r>
            <a:endParaRPr lang="en-US" b="1" dirty="0">
              <a:solidFill>
                <a:schemeClr val="bg1"/>
              </a:solidFill>
              <a:latin typeface="Comic Sans MS" pitchFamily="66" charset="0"/>
            </a:endParaRPr>
          </a:p>
        </p:txBody>
      </p:sp>
      <p:sp>
        <p:nvSpPr>
          <p:cNvPr id="2" name="Title 1"/>
          <p:cNvSpPr>
            <a:spLocks noGrp="1"/>
          </p:cNvSpPr>
          <p:nvPr>
            <p:ph type="title"/>
          </p:nvPr>
        </p:nvSpPr>
        <p:spPr>
          <a:xfrm>
            <a:off x="457200" y="274638"/>
            <a:ext cx="8229600" cy="562074"/>
          </a:xfrm>
        </p:spPr>
        <p:txBody>
          <a:bodyPr>
            <a:normAutofit fontScale="90000"/>
          </a:bodyPr>
          <a:lstStyle/>
          <a:p>
            <a:pPr algn="ctr"/>
            <a:r>
              <a:rPr lang="en-US" b="1" dirty="0" smtClean="0">
                <a:solidFill>
                  <a:schemeClr val="bg1"/>
                </a:solidFill>
                <a:latin typeface="Comic Sans MS" pitchFamily="66" charset="0"/>
              </a:rPr>
              <a:t>EXTREMITIES</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544616"/>
          </a:xfrm>
        </p:spPr>
        <p:txBody>
          <a:bodyPr/>
          <a:lstStyle/>
          <a:p>
            <a:r>
              <a:rPr lang="en-US" b="1" dirty="0" smtClean="0">
                <a:solidFill>
                  <a:schemeClr val="bg1"/>
                </a:solidFill>
                <a:latin typeface="Comic Sans MS" pitchFamily="66" charset="0"/>
              </a:rPr>
              <a:t>Pain as of a fracture , tension and shooting in thighs ,almost exclusively, when walking or during rapid movements .</a:t>
            </a:r>
          </a:p>
          <a:p>
            <a:r>
              <a:rPr lang="en-US" b="1" dirty="0" smtClean="0">
                <a:solidFill>
                  <a:schemeClr val="bg1"/>
                </a:solidFill>
                <a:latin typeface="Comic Sans MS" pitchFamily="66" charset="0"/>
              </a:rPr>
              <a:t>Painful stiffness at knee joint .</a:t>
            </a:r>
          </a:p>
          <a:p>
            <a:r>
              <a:rPr lang="en-US" b="1" dirty="0" smtClean="0">
                <a:solidFill>
                  <a:schemeClr val="bg1"/>
                </a:solidFill>
                <a:latin typeface="Comic Sans MS" pitchFamily="66" charset="0"/>
              </a:rPr>
              <a:t>Stitches at all joints .</a:t>
            </a:r>
          </a:p>
          <a:p>
            <a:r>
              <a:rPr lang="en-US" b="1" dirty="0" smtClean="0">
                <a:solidFill>
                  <a:schemeClr val="bg1"/>
                </a:solidFill>
                <a:latin typeface="Comic Sans MS" pitchFamily="66" charset="0"/>
              </a:rPr>
              <a:t>Excrescences, like warts, on toes</a:t>
            </a:r>
            <a:endParaRPr lang="en-US" b="1" dirty="0">
              <a:solidFill>
                <a:schemeClr val="bg1"/>
              </a:solidFill>
              <a:latin typeface="Comic Sans MS" pitchFamily="66" charset="0"/>
            </a:endParaRPr>
          </a:p>
        </p:txBody>
      </p:sp>
      <p:sp>
        <p:nvSpPr>
          <p:cNvPr id="2" name="Title 1"/>
          <p:cNvSpPr>
            <a:spLocks noGrp="1"/>
          </p:cNvSpPr>
          <p:nvPr>
            <p:ph type="title"/>
          </p:nvPr>
        </p:nvSpPr>
        <p:spPr>
          <a:xfrm>
            <a:off x="457200" y="274638"/>
            <a:ext cx="8229600" cy="562074"/>
          </a:xfrm>
        </p:spPr>
        <p:txBody>
          <a:bodyPr>
            <a:normAutofit fontScale="90000"/>
          </a:bodyPr>
          <a:lstStyle/>
          <a:p>
            <a:pPr algn="ctr"/>
            <a:r>
              <a:rPr lang="en-US" b="1" dirty="0" smtClean="0">
                <a:solidFill>
                  <a:schemeClr val="bg1"/>
                </a:solidFill>
                <a:latin typeface="Comic Sans MS" pitchFamily="66" charset="0"/>
              </a:rPr>
              <a:t>Continues…………..</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400600"/>
          </a:xfrm>
        </p:spPr>
        <p:txBody>
          <a:bodyPr>
            <a:normAutofit/>
          </a:bodyPr>
          <a:lstStyle/>
          <a:p>
            <a:r>
              <a:rPr lang="en-US" b="1" dirty="0" smtClean="0">
                <a:solidFill>
                  <a:schemeClr val="bg1"/>
                </a:solidFill>
                <a:latin typeface="Comic Sans MS" pitchFamily="66" charset="0"/>
              </a:rPr>
              <a:t>Violent neuralgia with extreme soreness , boring pains. pain as if parts were pushed or pressed as under .</a:t>
            </a:r>
          </a:p>
          <a:p>
            <a:r>
              <a:rPr lang="en-US" b="1" dirty="0" smtClean="0">
                <a:solidFill>
                  <a:schemeClr val="bg1"/>
                </a:solidFill>
                <a:latin typeface="Comic Sans MS" pitchFamily="66" charset="0"/>
              </a:rPr>
              <a:t>Right sided</a:t>
            </a:r>
          </a:p>
          <a:p>
            <a:r>
              <a:rPr lang="en-US" b="1" dirty="0" smtClean="0">
                <a:solidFill>
                  <a:schemeClr val="bg1"/>
                </a:solidFill>
                <a:latin typeface="Comic Sans MS" pitchFamily="66" charset="0"/>
              </a:rPr>
              <a:t>Great weakness especially morning .</a:t>
            </a:r>
          </a:p>
          <a:p>
            <a:r>
              <a:rPr lang="en-US" b="1" dirty="0" smtClean="0">
                <a:solidFill>
                  <a:schemeClr val="bg1"/>
                </a:solidFill>
                <a:latin typeface="Comic Sans MS" pitchFamily="66" charset="0"/>
              </a:rPr>
              <a:t>Aggravation by touch of affected part.</a:t>
            </a:r>
          </a:p>
          <a:p>
            <a:r>
              <a:rPr lang="en-US" b="1" dirty="0" smtClean="0">
                <a:solidFill>
                  <a:schemeClr val="bg1"/>
                </a:solidFill>
                <a:latin typeface="Comic Sans MS" pitchFamily="66" charset="0"/>
              </a:rPr>
              <a:t>Amelioration while taking an inspiration.</a:t>
            </a:r>
          </a:p>
          <a:p>
            <a:r>
              <a:rPr lang="en-US" b="1" dirty="0" smtClean="0">
                <a:solidFill>
                  <a:schemeClr val="bg1"/>
                </a:solidFill>
                <a:latin typeface="Comic Sans MS" pitchFamily="66" charset="0"/>
              </a:rPr>
              <a:t>Arthritis shooting tearing pains in limbs.</a:t>
            </a:r>
          </a:p>
          <a:p>
            <a:r>
              <a:rPr lang="en-US" b="1" dirty="0" smtClean="0">
                <a:solidFill>
                  <a:schemeClr val="bg1"/>
                </a:solidFill>
                <a:latin typeface="Comic Sans MS" pitchFamily="66" charset="0"/>
              </a:rPr>
              <a:t>Convulsions </a:t>
            </a:r>
          </a:p>
          <a:p>
            <a:r>
              <a:rPr lang="en-US" b="1" dirty="0" smtClean="0">
                <a:solidFill>
                  <a:schemeClr val="bg1"/>
                </a:solidFill>
                <a:latin typeface="Comic Sans MS" pitchFamily="66" charset="0"/>
              </a:rPr>
              <a:t>Lassitude,esp.after slight exercise,and in open air.</a:t>
            </a:r>
          </a:p>
        </p:txBody>
      </p:sp>
      <p:sp>
        <p:nvSpPr>
          <p:cNvPr id="2" name="Title 1"/>
          <p:cNvSpPr>
            <a:spLocks noGrp="1"/>
          </p:cNvSpPr>
          <p:nvPr>
            <p:ph type="title"/>
          </p:nvPr>
        </p:nvSpPr>
        <p:spPr>
          <a:xfrm>
            <a:off x="457200" y="274638"/>
            <a:ext cx="8229600" cy="562074"/>
          </a:xfrm>
        </p:spPr>
        <p:txBody>
          <a:bodyPr>
            <a:normAutofit fontScale="90000"/>
          </a:bodyPr>
          <a:lstStyle/>
          <a:p>
            <a:pPr algn="ctr"/>
            <a:r>
              <a:rPr lang="en-US" b="1" dirty="0" smtClean="0">
                <a:solidFill>
                  <a:schemeClr val="bg1"/>
                </a:solidFill>
                <a:latin typeface="Comic Sans MS" pitchFamily="66" charset="0"/>
              </a:rPr>
              <a:t>GENERALITIES</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616624"/>
          </a:xfrm>
        </p:spPr>
        <p:txBody>
          <a:bodyPr/>
          <a:lstStyle/>
          <a:p>
            <a:r>
              <a:rPr lang="en-US" b="1" dirty="0" smtClean="0">
                <a:solidFill>
                  <a:schemeClr val="bg1"/>
                </a:solidFill>
                <a:latin typeface="Comic Sans MS" pitchFamily="66" charset="0"/>
              </a:rPr>
              <a:t>Pale wrinkled skin of body.</a:t>
            </a:r>
          </a:p>
          <a:p>
            <a:r>
              <a:rPr lang="en-US" b="1" dirty="0" smtClean="0">
                <a:solidFill>
                  <a:schemeClr val="bg1"/>
                </a:solidFill>
                <a:latin typeface="Comic Sans MS" pitchFamily="66" charset="0"/>
              </a:rPr>
              <a:t>Painful sensibility of entire skin when touched </a:t>
            </a:r>
          </a:p>
          <a:p>
            <a:r>
              <a:rPr lang="en-US" b="1" dirty="0" smtClean="0">
                <a:solidFill>
                  <a:schemeClr val="bg1"/>
                </a:solidFill>
                <a:latin typeface="Comic Sans MS" pitchFamily="66" charset="0"/>
              </a:rPr>
              <a:t>Painful glandular swellings. </a:t>
            </a:r>
          </a:p>
          <a:p>
            <a:r>
              <a:rPr lang="en-US" b="1" dirty="0" smtClean="0">
                <a:solidFill>
                  <a:schemeClr val="bg1"/>
                </a:solidFill>
                <a:latin typeface="Comic Sans MS" pitchFamily="66" charset="0"/>
              </a:rPr>
              <a:t>Red pimples ,with pain as from excoriation , when touched.</a:t>
            </a:r>
            <a:endParaRPr lang="en-US" b="1" dirty="0">
              <a:solidFill>
                <a:schemeClr val="bg1"/>
              </a:solidFill>
              <a:latin typeface="Comic Sans MS" pitchFamily="66" charset="0"/>
            </a:endParaRPr>
          </a:p>
        </p:txBody>
      </p:sp>
      <p:sp>
        <p:nvSpPr>
          <p:cNvPr id="2" name="Title 1"/>
          <p:cNvSpPr>
            <a:spLocks noGrp="1"/>
          </p:cNvSpPr>
          <p:nvPr>
            <p:ph type="title"/>
          </p:nvPr>
        </p:nvSpPr>
        <p:spPr>
          <a:xfrm>
            <a:off x="539552" y="332656"/>
            <a:ext cx="8229600" cy="576064"/>
          </a:xfrm>
        </p:spPr>
        <p:txBody>
          <a:bodyPr>
            <a:normAutofit fontScale="90000"/>
          </a:bodyPr>
          <a:lstStyle/>
          <a:p>
            <a:pPr algn="ctr"/>
            <a:r>
              <a:rPr lang="en-US" b="1" dirty="0" smtClean="0">
                <a:solidFill>
                  <a:schemeClr val="bg1"/>
                </a:solidFill>
                <a:latin typeface="Comic Sans MS" pitchFamily="66" charset="0"/>
              </a:rPr>
              <a:t>SKIN</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544616"/>
          </a:xfrm>
        </p:spPr>
        <p:txBody>
          <a:bodyPr/>
          <a:lstStyle/>
          <a:p>
            <a:r>
              <a:rPr lang="en-US" b="1" dirty="0" smtClean="0">
                <a:solidFill>
                  <a:schemeClr val="bg1"/>
                </a:solidFill>
                <a:latin typeface="Comic Sans MS" pitchFamily="66" charset="0"/>
              </a:rPr>
              <a:t>Strong disposition to sleep by day ,and also in morning or evening ;without sleeping until long after lying down.</a:t>
            </a:r>
          </a:p>
          <a:p>
            <a:r>
              <a:rPr lang="en-US" b="1" dirty="0" smtClean="0">
                <a:solidFill>
                  <a:schemeClr val="bg1"/>
                </a:solidFill>
                <a:latin typeface="Comic Sans MS" pitchFamily="66" charset="0"/>
              </a:rPr>
              <a:t>Sleep at night unrefreshing , agitated with uneasiness in limbs .</a:t>
            </a:r>
          </a:p>
          <a:p>
            <a:r>
              <a:rPr lang="en-US" b="1" dirty="0" smtClean="0">
                <a:solidFill>
                  <a:schemeClr val="bg1"/>
                </a:solidFill>
                <a:latin typeface="Comic Sans MS" pitchFamily="66" charset="0"/>
              </a:rPr>
              <a:t>Heavy ,stupefying sleep.</a:t>
            </a:r>
          </a:p>
          <a:p>
            <a:r>
              <a:rPr lang="en-US" b="1" dirty="0" smtClean="0">
                <a:solidFill>
                  <a:schemeClr val="bg1"/>
                </a:solidFill>
                <a:latin typeface="Comic Sans MS" pitchFamily="66" charset="0"/>
              </a:rPr>
              <a:t>Confused dreams ,which cause him to awake wearied and which he cannot remember.</a:t>
            </a:r>
            <a:endParaRPr lang="en-US" b="1" dirty="0">
              <a:solidFill>
                <a:schemeClr val="bg1"/>
              </a:solidFill>
              <a:latin typeface="Comic Sans MS" pitchFamily="66" charset="0"/>
            </a:endParaRPr>
          </a:p>
        </p:txBody>
      </p:sp>
      <p:sp>
        <p:nvSpPr>
          <p:cNvPr id="2" name="Title 1"/>
          <p:cNvSpPr>
            <a:spLocks noGrp="1"/>
          </p:cNvSpPr>
          <p:nvPr>
            <p:ph type="title"/>
          </p:nvPr>
        </p:nvSpPr>
        <p:spPr>
          <a:xfrm>
            <a:off x="457200" y="274638"/>
            <a:ext cx="8229600" cy="562074"/>
          </a:xfrm>
        </p:spPr>
        <p:txBody>
          <a:bodyPr>
            <a:normAutofit fontScale="90000"/>
          </a:bodyPr>
          <a:lstStyle/>
          <a:p>
            <a:pPr algn="ctr"/>
            <a:r>
              <a:rPr lang="en-US" b="1" dirty="0" smtClean="0">
                <a:solidFill>
                  <a:schemeClr val="bg1"/>
                </a:solidFill>
                <a:latin typeface="Comic Sans MS" pitchFamily="66" charset="0"/>
              </a:rPr>
              <a:t>SLEEP</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544616"/>
          </a:xfrm>
        </p:spPr>
        <p:txBody>
          <a:bodyPr/>
          <a:lstStyle/>
          <a:p>
            <a:r>
              <a:rPr lang="en-US" b="1" dirty="0" smtClean="0">
                <a:solidFill>
                  <a:schemeClr val="bg1"/>
                </a:solidFill>
                <a:latin typeface="Comic Sans MS" pitchFamily="66" charset="0"/>
              </a:rPr>
              <a:t>Spigelia is a native of the southern states of north America. it is known in Europe in Hahnemann’s time as an anthelmintic, this property of the drug having been learned from the negroes of the Antilles.</a:t>
            </a:r>
          </a:p>
          <a:p>
            <a:r>
              <a:rPr lang="en-US" b="1" dirty="0" smtClean="0">
                <a:solidFill>
                  <a:schemeClr val="bg1"/>
                </a:solidFill>
                <a:latin typeface="Comic Sans MS" pitchFamily="66" charset="0"/>
              </a:rPr>
              <a:t>The numerous long thick rootlets are said, in the Doctrine of Signature, to give the appearance of small snakes or large worms, inferring its good use as a vermifuge.</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616624"/>
          </a:xfrm>
        </p:spPr>
        <p:txBody>
          <a:bodyPr/>
          <a:lstStyle/>
          <a:p>
            <a:r>
              <a:rPr lang="en-US" b="1" dirty="0" smtClean="0">
                <a:solidFill>
                  <a:schemeClr val="bg1"/>
                </a:solidFill>
                <a:latin typeface="Comic Sans MS" pitchFamily="66" charset="0"/>
              </a:rPr>
              <a:t>Pulse irregular ,generally strong but slow.</a:t>
            </a:r>
          </a:p>
          <a:p>
            <a:r>
              <a:rPr lang="en-US" b="1" dirty="0" smtClean="0">
                <a:solidFill>
                  <a:schemeClr val="bg1"/>
                </a:solidFill>
                <a:latin typeface="Comic Sans MS" pitchFamily="66" charset="0"/>
              </a:rPr>
              <a:t>Trembling pulse.</a:t>
            </a:r>
          </a:p>
          <a:p>
            <a:r>
              <a:rPr lang="en-US" b="1" dirty="0" smtClean="0">
                <a:solidFill>
                  <a:schemeClr val="bg1"/>
                </a:solidFill>
                <a:latin typeface="Comic Sans MS" pitchFamily="66" charset="0"/>
              </a:rPr>
              <a:t>Frequent shivering esp., in morning or during slight exercise.</a:t>
            </a:r>
          </a:p>
          <a:p>
            <a:r>
              <a:rPr lang="en-US" b="1" dirty="0" smtClean="0">
                <a:solidFill>
                  <a:schemeClr val="bg1"/>
                </a:solidFill>
                <a:latin typeface="Comic Sans MS" pitchFamily="66" charset="0"/>
              </a:rPr>
              <a:t>Chill, frequently returning at the same hour in the morning .</a:t>
            </a:r>
          </a:p>
          <a:p>
            <a:r>
              <a:rPr lang="en-US" b="1" dirty="0" smtClean="0">
                <a:solidFill>
                  <a:schemeClr val="bg1"/>
                </a:solidFill>
                <a:latin typeface="Comic Sans MS" pitchFamily="66" charset="0"/>
              </a:rPr>
              <a:t>Chill alternate with heat or sweat. </a:t>
            </a:r>
          </a:p>
          <a:p>
            <a:r>
              <a:rPr lang="en-US" b="1" dirty="0" smtClean="0">
                <a:solidFill>
                  <a:schemeClr val="bg1"/>
                </a:solidFill>
                <a:latin typeface="Comic Sans MS" pitchFamily="66" charset="0"/>
              </a:rPr>
              <a:t>Chill extend from the chest, heat especially in the back.</a:t>
            </a:r>
          </a:p>
          <a:p>
            <a:r>
              <a:rPr lang="en-US" b="1" dirty="0" smtClean="0">
                <a:solidFill>
                  <a:schemeClr val="bg1"/>
                </a:solidFill>
                <a:latin typeface="Comic Sans MS" pitchFamily="66" charset="0"/>
              </a:rPr>
              <a:t>Clammy perspiration, cold perspiration.</a:t>
            </a:r>
            <a:endParaRPr lang="en-US" b="1" dirty="0">
              <a:solidFill>
                <a:schemeClr val="bg1"/>
              </a:solidFill>
              <a:latin typeface="Comic Sans MS" pitchFamily="66" charset="0"/>
            </a:endParaRPr>
          </a:p>
        </p:txBody>
      </p:sp>
      <p:sp>
        <p:nvSpPr>
          <p:cNvPr id="2" name="Title 1"/>
          <p:cNvSpPr>
            <a:spLocks noGrp="1"/>
          </p:cNvSpPr>
          <p:nvPr>
            <p:ph type="title"/>
          </p:nvPr>
        </p:nvSpPr>
        <p:spPr>
          <a:xfrm>
            <a:off x="457200" y="274638"/>
            <a:ext cx="8229600" cy="490066"/>
          </a:xfrm>
        </p:spPr>
        <p:txBody>
          <a:bodyPr>
            <a:normAutofit fontScale="90000"/>
          </a:bodyPr>
          <a:lstStyle/>
          <a:p>
            <a:pPr algn="ctr"/>
            <a:r>
              <a:rPr lang="en-US" b="1" dirty="0" smtClean="0">
                <a:solidFill>
                  <a:schemeClr val="bg1"/>
                </a:solidFill>
                <a:latin typeface="Comic Sans MS" pitchFamily="66" charset="0"/>
              </a:rPr>
              <a:t>FEVER</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pPr algn="ctr"/>
            <a:r>
              <a:rPr lang="en-US" b="1" dirty="0" smtClean="0">
                <a:solidFill>
                  <a:schemeClr val="bg1"/>
                </a:solidFill>
                <a:latin typeface="Comic Sans MS" pitchFamily="66" charset="0"/>
              </a:rPr>
              <a:t>MODALITIES</a:t>
            </a:r>
            <a:endParaRPr lang="en-US" b="1" dirty="0">
              <a:solidFill>
                <a:schemeClr val="bg1"/>
              </a:solidFill>
              <a:latin typeface="Comic Sans MS" pitchFamily="66" charset="0"/>
            </a:endParaRPr>
          </a:p>
        </p:txBody>
      </p:sp>
      <p:sp>
        <p:nvSpPr>
          <p:cNvPr id="3" name="Content Placeholder 2"/>
          <p:cNvSpPr>
            <a:spLocks noGrp="1"/>
          </p:cNvSpPr>
          <p:nvPr>
            <p:ph sz="half" idx="1"/>
          </p:nvPr>
        </p:nvSpPr>
        <p:spPr>
          <a:xfrm>
            <a:off x="457200" y="980728"/>
            <a:ext cx="4038600" cy="5616624"/>
          </a:xfrm>
        </p:spPr>
        <p:txBody>
          <a:bodyPr/>
          <a:lstStyle/>
          <a:p>
            <a:pPr lvl="1">
              <a:buNone/>
            </a:pPr>
            <a:r>
              <a:rPr lang="en-US" b="1" dirty="0" smtClean="0">
                <a:solidFill>
                  <a:schemeClr val="bg1"/>
                </a:solidFill>
                <a:latin typeface="Comic Sans MS" pitchFamily="66" charset="0"/>
              </a:rPr>
              <a:t>WORSE FROM</a:t>
            </a:r>
          </a:p>
          <a:p>
            <a:pPr lvl="1">
              <a:buFont typeface="Arial" pitchFamily="34" charset="0"/>
              <a:buChar char="•"/>
            </a:pPr>
            <a:r>
              <a:rPr lang="en-US" b="1" dirty="0" smtClean="0">
                <a:solidFill>
                  <a:schemeClr val="bg1"/>
                </a:solidFill>
                <a:latin typeface="Comic Sans MS" pitchFamily="66" charset="0"/>
              </a:rPr>
              <a:t>Touch</a:t>
            </a:r>
          </a:p>
          <a:p>
            <a:pPr lvl="1">
              <a:buFont typeface="Arial" pitchFamily="34" charset="0"/>
              <a:buChar char="•"/>
            </a:pPr>
            <a:r>
              <a:rPr lang="en-US" b="1" dirty="0" smtClean="0">
                <a:solidFill>
                  <a:schemeClr val="bg1"/>
                </a:solidFill>
                <a:latin typeface="Comic Sans MS" pitchFamily="66" charset="0"/>
              </a:rPr>
              <a:t>Motion</a:t>
            </a:r>
          </a:p>
          <a:p>
            <a:pPr lvl="1">
              <a:buFont typeface="Arial" pitchFamily="34" charset="0"/>
              <a:buChar char="•"/>
            </a:pPr>
            <a:r>
              <a:rPr lang="en-US" b="1" dirty="0" smtClean="0">
                <a:solidFill>
                  <a:schemeClr val="bg1"/>
                </a:solidFill>
                <a:latin typeface="Comic Sans MS" pitchFamily="66" charset="0"/>
              </a:rPr>
              <a:t>Noise</a:t>
            </a:r>
          </a:p>
          <a:p>
            <a:pPr lvl="1">
              <a:buFont typeface="Arial" pitchFamily="34" charset="0"/>
              <a:buChar char="•"/>
            </a:pPr>
            <a:r>
              <a:rPr lang="en-US" b="1" dirty="0" smtClean="0">
                <a:solidFill>
                  <a:schemeClr val="bg1"/>
                </a:solidFill>
                <a:latin typeface="Comic Sans MS" pitchFamily="66" charset="0"/>
              </a:rPr>
              <a:t>Turning</a:t>
            </a:r>
          </a:p>
          <a:p>
            <a:pPr lvl="1">
              <a:buFont typeface="Arial" pitchFamily="34" charset="0"/>
              <a:buChar char="•"/>
            </a:pPr>
            <a:r>
              <a:rPr lang="en-US" b="1" dirty="0" smtClean="0">
                <a:solidFill>
                  <a:schemeClr val="bg1"/>
                </a:solidFill>
                <a:latin typeface="Comic Sans MS" pitchFamily="66" charset="0"/>
              </a:rPr>
              <a:t>Washing</a:t>
            </a:r>
          </a:p>
          <a:p>
            <a:pPr lvl="1">
              <a:buFont typeface="Arial" pitchFamily="34" charset="0"/>
              <a:buChar char="•"/>
            </a:pPr>
            <a:r>
              <a:rPr lang="en-US" b="1" dirty="0" smtClean="0">
                <a:solidFill>
                  <a:schemeClr val="bg1"/>
                </a:solidFill>
                <a:latin typeface="Comic Sans MS" pitchFamily="66" charset="0"/>
              </a:rPr>
              <a:t>Concussion</a:t>
            </a:r>
          </a:p>
          <a:p>
            <a:pPr lvl="1">
              <a:buNone/>
            </a:pPr>
            <a:r>
              <a:rPr lang="en-US" b="1" dirty="0" smtClean="0">
                <a:solidFill>
                  <a:schemeClr val="bg1"/>
                </a:solidFill>
                <a:latin typeface="Comic Sans MS" pitchFamily="66" charset="0"/>
              </a:rPr>
              <a:t>BETTER</a:t>
            </a:r>
          </a:p>
          <a:p>
            <a:pPr lvl="1">
              <a:buFont typeface="Arial" pitchFamily="34" charset="0"/>
              <a:buChar char="•"/>
            </a:pPr>
            <a:r>
              <a:rPr lang="en-US" b="1" dirty="0" smtClean="0">
                <a:solidFill>
                  <a:schemeClr val="bg1"/>
                </a:solidFill>
                <a:latin typeface="Comic Sans MS" pitchFamily="66" charset="0"/>
              </a:rPr>
              <a:t>Lying on right side with head high</a:t>
            </a:r>
          </a:p>
          <a:p>
            <a:pPr lvl="1">
              <a:buFont typeface="Arial" pitchFamily="34" charset="0"/>
              <a:buChar char="•"/>
            </a:pPr>
            <a:r>
              <a:rPr lang="en-US" b="1" dirty="0" smtClean="0">
                <a:solidFill>
                  <a:schemeClr val="bg1"/>
                </a:solidFill>
                <a:latin typeface="Comic Sans MS" pitchFamily="66" charset="0"/>
              </a:rPr>
              <a:t>inspiration</a:t>
            </a:r>
            <a:endParaRPr lang="en-US" b="1" dirty="0">
              <a:solidFill>
                <a:schemeClr val="bg1"/>
              </a:solidFill>
              <a:latin typeface="Comic Sans MS" pitchFamily="66" charset="0"/>
            </a:endParaRPr>
          </a:p>
        </p:txBody>
      </p:sp>
      <p:pic>
        <p:nvPicPr>
          <p:cNvPr id="7" name="Content Placeholder 6" descr="spigelia_anthelmia_01s.JPG"/>
          <p:cNvPicPr>
            <a:picLocks noGrp="1" noChangeAspect="1"/>
          </p:cNvPicPr>
          <p:nvPr>
            <p:ph sz="half" idx="2"/>
          </p:nvPr>
        </p:nvPicPr>
        <p:blipFill>
          <a:blip r:embed="rId2" cstate="print"/>
          <a:stretch>
            <a:fillRect/>
          </a:stretch>
        </p:blipFill>
        <p:spPr>
          <a:xfrm>
            <a:off x="4139952" y="836712"/>
            <a:ext cx="4824536" cy="5760640"/>
          </a:xfr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544616"/>
          </a:xfrm>
        </p:spPr>
        <p:txBody>
          <a:bodyPr>
            <a:normAutofit/>
          </a:bodyPr>
          <a:lstStyle/>
          <a:p>
            <a:pPr>
              <a:buNone/>
            </a:pPr>
            <a:r>
              <a:rPr lang="en-US" b="1" dirty="0" smtClean="0">
                <a:solidFill>
                  <a:schemeClr val="bg1"/>
                </a:solidFill>
                <a:latin typeface="Comic Sans MS" pitchFamily="66" charset="0"/>
              </a:rPr>
              <a:t>Compare;</a:t>
            </a:r>
          </a:p>
          <a:p>
            <a:r>
              <a:rPr lang="en-US" b="1" dirty="0" smtClean="0">
                <a:solidFill>
                  <a:schemeClr val="bg1"/>
                </a:solidFill>
                <a:latin typeface="Comic Sans MS" pitchFamily="66" charset="0"/>
              </a:rPr>
              <a:t> Spigelia marylandica(maniacal excitement, paroxysmal laughing and crying, loud, disconnected talking, vertigo, dilated pupils, congestions);</a:t>
            </a:r>
          </a:p>
          <a:p>
            <a:r>
              <a:rPr lang="en-US" b="1" dirty="0" smtClean="0">
                <a:solidFill>
                  <a:schemeClr val="bg1"/>
                </a:solidFill>
                <a:latin typeface="Comic Sans MS" pitchFamily="66" charset="0"/>
              </a:rPr>
              <a:t>acon; cact; cimic; arn.(spig is the chronic of Arn.);</a:t>
            </a:r>
          </a:p>
          <a:p>
            <a:r>
              <a:rPr lang="en-US" b="1" dirty="0" smtClean="0">
                <a:solidFill>
                  <a:schemeClr val="bg1"/>
                </a:solidFill>
                <a:latin typeface="Comic Sans MS" pitchFamily="66" charset="0"/>
              </a:rPr>
              <a:t>cinnabar.(supra-orbital pain);</a:t>
            </a:r>
          </a:p>
          <a:p>
            <a:r>
              <a:rPr lang="en-US" b="1" dirty="0" err="1" smtClean="0">
                <a:solidFill>
                  <a:schemeClr val="bg1"/>
                </a:solidFill>
                <a:latin typeface="Comic Sans MS" pitchFamily="66" charset="0"/>
              </a:rPr>
              <a:t>naja</a:t>
            </a:r>
            <a:r>
              <a:rPr lang="en-US" b="1" dirty="0" smtClean="0">
                <a:solidFill>
                  <a:schemeClr val="bg1"/>
                </a:solidFill>
                <a:latin typeface="Comic Sans MS" pitchFamily="66" charset="0"/>
              </a:rPr>
              <a:t>; </a:t>
            </a:r>
            <a:r>
              <a:rPr lang="en-US" b="1" dirty="0" err="1" smtClean="0">
                <a:solidFill>
                  <a:schemeClr val="bg1"/>
                </a:solidFill>
                <a:latin typeface="Comic Sans MS" pitchFamily="66" charset="0"/>
              </a:rPr>
              <a:t>spong</a:t>
            </a:r>
            <a:r>
              <a:rPr lang="en-US" b="1" dirty="0" smtClean="0">
                <a:solidFill>
                  <a:schemeClr val="bg1"/>
                </a:solidFill>
                <a:latin typeface="Comic Sans MS" pitchFamily="66" charset="0"/>
              </a:rPr>
              <a:t>.(heart);</a:t>
            </a:r>
          </a:p>
          <a:p>
            <a:r>
              <a:rPr lang="en-US" b="1" dirty="0" err="1" smtClean="0">
                <a:solidFill>
                  <a:schemeClr val="bg1"/>
                </a:solidFill>
                <a:latin typeface="Comic Sans MS" pitchFamily="66" charset="0"/>
              </a:rPr>
              <a:t>sabad</a:t>
            </a:r>
            <a:r>
              <a:rPr lang="en-US" b="1" dirty="0" smtClean="0">
                <a:solidFill>
                  <a:schemeClr val="bg1"/>
                </a:solidFill>
                <a:latin typeface="Comic Sans MS" pitchFamily="66" charset="0"/>
              </a:rPr>
              <a:t>; </a:t>
            </a:r>
            <a:r>
              <a:rPr lang="en-US" b="1" dirty="0" err="1" smtClean="0">
                <a:solidFill>
                  <a:schemeClr val="bg1"/>
                </a:solidFill>
                <a:latin typeface="Comic Sans MS" pitchFamily="66" charset="0"/>
              </a:rPr>
              <a:t>teucr</a:t>
            </a:r>
            <a:r>
              <a:rPr lang="en-US" b="1" dirty="0" smtClean="0">
                <a:solidFill>
                  <a:schemeClr val="bg1"/>
                </a:solidFill>
                <a:latin typeface="Comic Sans MS" pitchFamily="66" charset="0"/>
              </a:rPr>
              <a:t>; </a:t>
            </a:r>
            <a:r>
              <a:rPr lang="en-US" b="1" dirty="0" err="1" smtClean="0">
                <a:solidFill>
                  <a:schemeClr val="bg1"/>
                </a:solidFill>
                <a:latin typeface="Comic Sans MS" pitchFamily="66" charset="0"/>
              </a:rPr>
              <a:t>cina</a:t>
            </a:r>
            <a:r>
              <a:rPr lang="en-US" b="1" dirty="0" smtClean="0">
                <a:solidFill>
                  <a:schemeClr val="bg1"/>
                </a:solidFill>
                <a:latin typeface="Comic Sans MS" pitchFamily="66" charset="0"/>
              </a:rPr>
              <a:t> (worm symptoms)</a:t>
            </a:r>
          </a:p>
          <a:p>
            <a:r>
              <a:rPr lang="en-US" b="1" dirty="0" smtClean="0">
                <a:solidFill>
                  <a:schemeClr val="bg1"/>
                </a:solidFill>
                <a:latin typeface="Comic Sans MS" pitchFamily="66" charset="0"/>
              </a:rPr>
              <a:t>Antidote ;</a:t>
            </a:r>
            <a:r>
              <a:rPr lang="en-US" b="1" dirty="0" err="1" smtClean="0">
                <a:solidFill>
                  <a:schemeClr val="bg1"/>
                </a:solidFill>
                <a:latin typeface="Comic Sans MS" pitchFamily="66" charset="0"/>
              </a:rPr>
              <a:t>puls</a:t>
            </a:r>
            <a:r>
              <a:rPr lang="en-US" b="1" dirty="0" smtClean="0">
                <a:solidFill>
                  <a:schemeClr val="bg1"/>
                </a:solidFill>
                <a:latin typeface="Comic Sans MS" pitchFamily="66" charset="0"/>
              </a:rPr>
              <a:t>.</a:t>
            </a:r>
            <a:endParaRPr lang="en-US" b="1" dirty="0">
              <a:solidFill>
                <a:schemeClr val="bg1"/>
              </a:solidFill>
              <a:latin typeface="Comic Sans MS" pitchFamily="66" charset="0"/>
            </a:endParaRPr>
          </a:p>
        </p:txBody>
      </p:sp>
      <p:sp>
        <p:nvSpPr>
          <p:cNvPr id="2" name="Title 1"/>
          <p:cNvSpPr>
            <a:spLocks noGrp="1"/>
          </p:cNvSpPr>
          <p:nvPr>
            <p:ph type="title"/>
          </p:nvPr>
        </p:nvSpPr>
        <p:spPr>
          <a:xfrm>
            <a:off x="457200" y="274638"/>
            <a:ext cx="8229600" cy="796908"/>
          </a:xfrm>
        </p:spPr>
        <p:txBody>
          <a:bodyPr>
            <a:normAutofit/>
          </a:bodyPr>
          <a:lstStyle/>
          <a:p>
            <a:pPr algn="ctr"/>
            <a:r>
              <a:rPr lang="en-US" b="1" dirty="0" smtClean="0">
                <a:solidFill>
                  <a:schemeClr val="bg1"/>
                </a:solidFill>
                <a:latin typeface="Comic Sans MS" pitchFamily="66" charset="0"/>
              </a:rPr>
              <a:t>RELATIONSHIP</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pPr algn="ctr"/>
            <a:r>
              <a:rPr lang="en-US" b="1" dirty="0" smtClean="0">
                <a:solidFill>
                  <a:schemeClr val="bg1"/>
                </a:solidFill>
                <a:latin typeface="Comic Sans MS" pitchFamily="66" charset="0"/>
              </a:rPr>
              <a:t>SPIGELIA MARILANDICA</a:t>
            </a:r>
            <a:endParaRPr lang="en-US" b="1" dirty="0">
              <a:solidFill>
                <a:schemeClr val="bg1"/>
              </a:solidFill>
              <a:latin typeface="Comic Sans MS" pitchFamily="66" charset="0"/>
            </a:endParaRPr>
          </a:p>
        </p:txBody>
      </p:sp>
      <p:sp>
        <p:nvSpPr>
          <p:cNvPr id="3" name="Content Placeholder 2"/>
          <p:cNvSpPr>
            <a:spLocks noGrp="1"/>
          </p:cNvSpPr>
          <p:nvPr>
            <p:ph sz="half" idx="1"/>
          </p:nvPr>
        </p:nvSpPr>
        <p:spPr>
          <a:xfrm>
            <a:off x="457200" y="1124744"/>
            <a:ext cx="4038600" cy="5544616"/>
          </a:xfrm>
        </p:spPr>
        <p:txBody>
          <a:bodyPr/>
          <a:lstStyle/>
          <a:p>
            <a:pPr>
              <a:buNone/>
            </a:pPr>
            <a:r>
              <a:rPr lang="en-US" b="1" dirty="0" smtClean="0">
                <a:solidFill>
                  <a:schemeClr val="bg1"/>
                </a:solidFill>
                <a:latin typeface="Comic Sans MS" pitchFamily="66" charset="0"/>
              </a:rPr>
              <a:t>COMMON NAME</a:t>
            </a:r>
          </a:p>
          <a:p>
            <a:r>
              <a:rPr lang="en-US" b="1" dirty="0" smtClean="0">
                <a:solidFill>
                  <a:schemeClr val="bg1"/>
                </a:solidFill>
                <a:latin typeface="Comic Sans MS" pitchFamily="66" charset="0"/>
              </a:rPr>
              <a:t>Pink root.</a:t>
            </a:r>
          </a:p>
          <a:p>
            <a:r>
              <a:rPr lang="en-US" b="1" dirty="0" smtClean="0">
                <a:solidFill>
                  <a:schemeClr val="bg1"/>
                </a:solidFill>
                <a:latin typeface="Comic Sans MS" pitchFamily="66" charset="0"/>
              </a:rPr>
              <a:t>Worm-grass.</a:t>
            </a:r>
          </a:p>
          <a:p>
            <a:pPr>
              <a:buNone/>
            </a:pPr>
            <a:r>
              <a:rPr lang="en-US" b="1" dirty="0" smtClean="0">
                <a:solidFill>
                  <a:schemeClr val="bg1"/>
                </a:solidFill>
                <a:latin typeface="Comic Sans MS" pitchFamily="66" charset="0"/>
              </a:rPr>
              <a:t>FAMILY</a:t>
            </a:r>
          </a:p>
          <a:p>
            <a:r>
              <a:rPr lang="en-US" b="1" dirty="0" smtClean="0">
                <a:solidFill>
                  <a:schemeClr val="bg1"/>
                </a:solidFill>
                <a:latin typeface="Comic Sans MS" pitchFamily="66" charset="0"/>
              </a:rPr>
              <a:t>Loganiaceae.</a:t>
            </a:r>
          </a:p>
          <a:p>
            <a:pPr>
              <a:buNone/>
            </a:pPr>
            <a:r>
              <a:rPr lang="en-US" b="1" dirty="0" smtClean="0">
                <a:solidFill>
                  <a:schemeClr val="bg1"/>
                </a:solidFill>
                <a:latin typeface="Comic Sans MS" pitchFamily="66" charset="0"/>
              </a:rPr>
              <a:t>PART USED</a:t>
            </a:r>
          </a:p>
          <a:p>
            <a:r>
              <a:rPr lang="en-US" b="1" dirty="0" smtClean="0">
                <a:solidFill>
                  <a:schemeClr val="bg1"/>
                </a:solidFill>
                <a:latin typeface="Comic Sans MS" pitchFamily="66" charset="0"/>
              </a:rPr>
              <a:t>Tincture of root.</a:t>
            </a:r>
          </a:p>
          <a:p>
            <a:pPr>
              <a:buNone/>
            </a:pPr>
            <a:endParaRPr lang="en-US" b="1" dirty="0">
              <a:solidFill>
                <a:schemeClr val="bg1"/>
              </a:solidFill>
              <a:latin typeface="Comic Sans MS" pitchFamily="66" charset="0"/>
            </a:endParaRPr>
          </a:p>
        </p:txBody>
      </p:sp>
      <p:pic>
        <p:nvPicPr>
          <p:cNvPr id="7" name="Content Placeholder 6" descr="spigelia close up 2010 winner.jpg"/>
          <p:cNvPicPr>
            <a:picLocks noGrp="1" noChangeAspect="1"/>
          </p:cNvPicPr>
          <p:nvPr>
            <p:ph sz="half" idx="2"/>
          </p:nvPr>
        </p:nvPicPr>
        <p:blipFill>
          <a:blip r:embed="rId2" cstate="print"/>
          <a:stretch>
            <a:fillRect/>
          </a:stretch>
        </p:blipFill>
        <p:spPr>
          <a:xfrm>
            <a:off x="3667484" y="908720"/>
            <a:ext cx="5224996" cy="5449238"/>
          </a:xfr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911741"/>
          </a:xfrm>
        </p:spPr>
        <p:txBody>
          <a:bodyPr/>
          <a:lstStyle/>
          <a:p>
            <a:r>
              <a:rPr lang="en-US" b="1" dirty="0" smtClean="0">
                <a:solidFill>
                  <a:schemeClr val="bg1"/>
                </a:solidFill>
                <a:latin typeface="Comic Sans MS" pitchFamily="66" charset="0"/>
              </a:rPr>
              <a:t>Mainly occur due to over dosing.</a:t>
            </a:r>
          </a:p>
          <a:p>
            <a:r>
              <a:rPr lang="en-US" b="1" dirty="0" smtClean="0">
                <a:solidFill>
                  <a:schemeClr val="bg1"/>
                </a:solidFill>
                <a:latin typeface="Comic Sans MS" pitchFamily="66" charset="0"/>
              </a:rPr>
              <a:t>Mania.</a:t>
            </a:r>
          </a:p>
          <a:p>
            <a:r>
              <a:rPr lang="en-US" b="1" dirty="0" smtClean="0">
                <a:solidFill>
                  <a:schemeClr val="bg1"/>
                </a:solidFill>
                <a:latin typeface="Comic Sans MS" pitchFamily="66" charset="0"/>
              </a:rPr>
              <a:t>Strabismus of right eye.</a:t>
            </a:r>
          </a:p>
          <a:p>
            <a:r>
              <a:rPr lang="en-US" b="1" dirty="0" smtClean="0">
                <a:solidFill>
                  <a:schemeClr val="bg1"/>
                </a:solidFill>
                <a:latin typeface="Comic Sans MS" pitchFamily="66" charset="0"/>
              </a:rPr>
              <a:t>Sudden mental derangement.</a:t>
            </a:r>
          </a:p>
          <a:p>
            <a:r>
              <a:rPr lang="en-US" b="1" dirty="0" smtClean="0">
                <a:solidFill>
                  <a:schemeClr val="bg1"/>
                </a:solidFill>
                <a:latin typeface="Comic Sans MS" pitchFamily="66" charset="0"/>
              </a:rPr>
              <a:t>Countenance distorted, running and skipping.</a:t>
            </a:r>
          </a:p>
          <a:p>
            <a:r>
              <a:rPr lang="en-US" b="1" dirty="0" smtClean="0">
                <a:solidFill>
                  <a:schemeClr val="bg1"/>
                </a:solidFill>
                <a:latin typeface="Comic Sans MS" pitchFamily="66" charset="0"/>
              </a:rPr>
              <a:t>Fits of laughing and crying, pupils greatly dilated.</a:t>
            </a:r>
          </a:p>
          <a:p>
            <a:r>
              <a:rPr lang="en-US" b="1" dirty="0" smtClean="0">
                <a:solidFill>
                  <a:schemeClr val="bg1"/>
                </a:solidFill>
                <a:latin typeface="Comic Sans MS" pitchFamily="66" charset="0"/>
              </a:rPr>
              <a:t>Talk wild and incoherent.</a:t>
            </a:r>
          </a:p>
          <a:p>
            <a:endParaRPr lang="en-US" b="1" dirty="0">
              <a:solidFill>
                <a:schemeClr val="bg1"/>
              </a:solidFill>
              <a:latin typeface="Comic Sans MS" pitchFamily="66" charset="0"/>
            </a:endParaRPr>
          </a:p>
        </p:txBody>
      </p:sp>
      <p:sp>
        <p:nvSpPr>
          <p:cNvPr id="2" name="Title 1"/>
          <p:cNvSpPr>
            <a:spLocks noGrp="1"/>
          </p:cNvSpPr>
          <p:nvPr>
            <p:ph type="title"/>
          </p:nvPr>
        </p:nvSpPr>
        <p:spPr>
          <a:xfrm>
            <a:off x="457200" y="274638"/>
            <a:ext cx="8229600" cy="796908"/>
          </a:xfrm>
        </p:spPr>
        <p:txBody>
          <a:bodyPr>
            <a:normAutofit/>
          </a:bodyPr>
          <a:lstStyle/>
          <a:p>
            <a:pPr algn="ctr"/>
            <a:r>
              <a:rPr lang="en-US" b="1" dirty="0" smtClean="0">
                <a:solidFill>
                  <a:schemeClr val="bg1"/>
                </a:solidFill>
                <a:latin typeface="Comic Sans MS" pitchFamily="66" charset="0"/>
              </a:rPr>
              <a:t>CHARACTERISTICS</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192688"/>
          </a:xfrm>
        </p:spPr>
        <p:txBody>
          <a:bodyPr/>
          <a:lstStyle/>
          <a:p>
            <a:pPr>
              <a:buNone/>
            </a:pPr>
            <a:r>
              <a:rPr lang="en-US" b="1" dirty="0" smtClean="0">
                <a:solidFill>
                  <a:schemeClr val="bg1"/>
                </a:solidFill>
                <a:latin typeface="Comic Sans MS" pitchFamily="66" charset="0"/>
              </a:rPr>
              <a:t>HEAD</a:t>
            </a:r>
          </a:p>
          <a:p>
            <a:r>
              <a:rPr lang="en-US" b="1" dirty="0" smtClean="0">
                <a:solidFill>
                  <a:schemeClr val="bg1"/>
                </a:solidFill>
                <a:latin typeface="Comic Sans MS" pitchFamily="66" charset="0"/>
              </a:rPr>
              <a:t>Vertigo.</a:t>
            </a:r>
          </a:p>
          <a:p>
            <a:pPr>
              <a:buNone/>
            </a:pPr>
            <a:r>
              <a:rPr lang="en-US" b="1" dirty="0" smtClean="0">
                <a:solidFill>
                  <a:schemeClr val="bg1"/>
                </a:solidFill>
                <a:latin typeface="Comic Sans MS" pitchFamily="66" charset="0"/>
              </a:rPr>
              <a:t>EYES.</a:t>
            </a:r>
          </a:p>
          <a:p>
            <a:r>
              <a:rPr lang="en-US" b="1" dirty="0" smtClean="0">
                <a:solidFill>
                  <a:schemeClr val="bg1"/>
                </a:solidFill>
                <a:latin typeface="Comic Sans MS" pitchFamily="66" charset="0"/>
              </a:rPr>
              <a:t>Wild staring ludicrous expression.</a:t>
            </a:r>
          </a:p>
          <a:p>
            <a:r>
              <a:rPr lang="en-US" b="1" dirty="0" smtClean="0">
                <a:solidFill>
                  <a:schemeClr val="bg1"/>
                </a:solidFill>
                <a:latin typeface="Comic Sans MS" pitchFamily="66" charset="0"/>
              </a:rPr>
              <a:t>Irregular  movement of adductor and abductor of eyes.</a:t>
            </a:r>
          </a:p>
          <a:p>
            <a:r>
              <a:rPr lang="en-US" b="1" dirty="0" smtClean="0">
                <a:solidFill>
                  <a:schemeClr val="bg1"/>
                </a:solidFill>
                <a:latin typeface="Comic Sans MS" pitchFamily="66" charset="0"/>
              </a:rPr>
              <a:t>Strabismus of right eye.</a:t>
            </a:r>
          </a:p>
          <a:p>
            <a:r>
              <a:rPr lang="en-US" b="1" dirty="0" smtClean="0">
                <a:solidFill>
                  <a:schemeClr val="bg1"/>
                </a:solidFill>
                <a:latin typeface="Comic Sans MS" pitchFamily="66" charset="0"/>
              </a:rPr>
              <a:t>Pain in  and about the eye</a:t>
            </a:r>
          </a:p>
          <a:p>
            <a:r>
              <a:rPr lang="en-US" b="1" dirty="0" smtClean="0">
                <a:solidFill>
                  <a:schemeClr val="bg1"/>
                </a:solidFill>
                <a:latin typeface="Comic Sans MS" pitchFamily="66" charset="0"/>
              </a:rPr>
              <a:t>Sensation of stiffness of eyelids.</a:t>
            </a:r>
          </a:p>
          <a:p>
            <a:r>
              <a:rPr lang="en-US" b="1" dirty="0" smtClean="0">
                <a:solidFill>
                  <a:schemeClr val="bg1"/>
                </a:solidFill>
                <a:latin typeface="Comic Sans MS" pitchFamily="66" charset="0"/>
              </a:rPr>
              <a:t>Pupils dilated</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a:buNone/>
            </a:pPr>
            <a:r>
              <a:rPr lang="en-US" b="1" dirty="0" smtClean="0">
                <a:solidFill>
                  <a:schemeClr val="bg1"/>
                </a:solidFill>
                <a:latin typeface="Comic Sans MS" pitchFamily="66" charset="0"/>
              </a:rPr>
              <a:t>FACE</a:t>
            </a:r>
          </a:p>
          <a:p>
            <a:r>
              <a:rPr lang="en-US" b="1" dirty="0" smtClean="0">
                <a:solidFill>
                  <a:schemeClr val="bg1"/>
                </a:solidFill>
                <a:latin typeface="Comic Sans MS" pitchFamily="66" charset="0"/>
              </a:rPr>
              <a:t>Much swelling of face and about eyes.</a:t>
            </a:r>
          </a:p>
          <a:p>
            <a:r>
              <a:rPr lang="en-US" b="1" dirty="0" smtClean="0">
                <a:solidFill>
                  <a:schemeClr val="bg1"/>
                </a:solidFill>
                <a:latin typeface="Comic Sans MS" pitchFamily="66" charset="0"/>
              </a:rPr>
              <a:t>Face flushed.</a:t>
            </a:r>
          </a:p>
          <a:p>
            <a:pPr>
              <a:buNone/>
            </a:pPr>
            <a:r>
              <a:rPr lang="en-US" b="1" dirty="0" smtClean="0">
                <a:solidFill>
                  <a:schemeClr val="bg1"/>
                </a:solidFill>
                <a:latin typeface="Comic Sans MS" pitchFamily="66" charset="0"/>
              </a:rPr>
              <a:t>MOUTH</a:t>
            </a:r>
          </a:p>
          <a:p>
            <a:r>
              <a:rPr lang="en-US" b="1" dirty="0" smtClean="0">
                <a:solidFill>
                  <a:schemeClr val="bg1"/>
                </a:solidFill>
                <a:latin typeface="Comic Sans MS" pitchFamily="66" charset="0"/>
              </a:rPr>
              <a:t>Tongue pointed and tremulous.</a:t>
            </a:r>
          </a:p>
          <a:p>
            <a:pPr>
              <a:buNone/>
            </a:pPr>
            <a:r>
              <a:rPr lang="en-US" b="1" dirty="0" smtClean="0">
                <a:solidFill>
                  <a:schemeClr val="bg1"/>
                </a:solidFill>
                <a:latin typeface="Comic Sans MS" pitchFamily="66" charset="0"/>
              </a:rPr>
              <a:t>HEART</a:t>
            </a:r>
          </a:p>
          <a:p>
            <a:r>
              <a:rPr lang="en-US" b="1" dirty="0" err="1" smtClean="0">
                <a:solidFill>
                  <a:schemeClr val="bg1"/>
                </a:solidFill>
                <a:latin typeface="Comic Sans MS" pitchFamily="66" charset="0"/>
              </a:rPr>
              <a:t>Pulse,accelerted;irregular</a:t>
            </a:r>
            <a:r>
              <a:rPr lang="en-US" b="1" dirty="0" smtClean="0">
                <a:solidFill>
                  <a:schemeClr val="bg1"/>
                </a:solidFill>
                <a:latin typeface="Comic Sans MS" pitchFamily="66" charset="0"/>
              </a:rPr>
              <a:t>.</a:t>
            </a:r>
          </a:p>
          <a:p>
            <a:pPr>
              <a:buNone/>
            </a:pPr>
            <a:r>
              <a:rPr lang="en-US" b="1" dirty="0" smtClean="0">
                <a:solidFill>
                  <a:schemeClr val="bg1"/>
                </a:solidFill>
                <a:latin typeface="Comic Sans MS" pitchFamily="66" charset="0"/>
              </a:rPr>
              <a:t>GENERALITIES</a:t>
            </a:r>
          </a:p>
          <a:p>
            <a:r>
              <a:rPr lang="en-US" b="1" dirty="0" smtClean="0">
                <a:solidFill>
                  <a:schemeClr val="bg1"/>
                </a:solidFill>
                <a:latin typeface="Comic Sans MS" pitchFamily="66" charset="0"/>
              </a:rPr>
              <a:t>On attempting to assume erect position, seized with general </a:t>
            </a:r>
            <a:r>
              <a:rPr lang="en-US" b="1" dirty="0" err="1" smtClean="0">
                <a:solidFill>
                  <a:schemeClr val="bg1"/>
                </a:solidFill>
                <a:latin typeface="Comic Sans MS" pitchFamily="66" charset="0"/>
              </a:rPr>
              <a:t>tremour</a:t>
            </a:r>
            <a:r>
              <a:rPr lang="en-US" b="1" dirty="0" smtClean="0">
                <a:solidFill>
                  <a:schemeClr val="bg1"/>
                </a:solidFill>
                <a:latin typeface="Comic Sans MS" pitchFamily="66" charset="0"/>
              </a:rPr>
              <a:t> lasting a few seconds and leaving her exhausted.</a:t>
            </a:r>
            <a:endParaRPr lang="en-US" b="1" dirty="0">
              <a:solidFill>
                <a:schemeClr val="bg1"/>
              </a:solidFill>
              <a:latin typeface="Comic Sans MS" pitchFamily="66" charset="0"/>
            </a:endParaRPr>
          </a:p>
        </p:txBody>
      </p:sp>
      <p:sp>
        <p:nvSpPr>
          <p:cNvPr id="2" name="Title 1"/>
          <p:cNvSpPr>
            <a:spLocks noGrp="1"/>
          </p:cNvSpPr>
          <p:nvPr>
            <p:ph type="title"/>
          </p:nvPr>
        </p:nvSpPr>
        <p:spPr>
          <a:xfrm flipV="1">
            <a:off x="457200" y="-531440"/>
            <a:ext cx="8229600" cy="531440"/>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lstStyle/>
          <a:p>
            <a:pPr>
              <a:buNone/>
            </a:pPr>
            <a:r>
              <a:rPr lang="en-US" b="1" dirty="0" smtClean="0">
                <a:solidFill>
                  <a:schemeClr val="bg1"/>
                </a:solidFill>
                <a:latin typeface="Comic Sans MS" pitchFamily="66" charset="0"/>
              </a:rPr>
              <a:t>SLEEP</a:t>
            </a:r>
          </a:p>
          <a:p>
            <a:r>
              <a:rPr lang="en-US" b="1" dirty="0" smtClean="0">
                <a:solidFill>
                  <a:schemeClr val="bg1"/>
                </a:solidFill>
                <a:latin typeface="Comic Sans MS" pitchFamily="66" charset="0"/>
              </a:rPr>
              <a:t>Drowsiness.</a:t>
            </a:r>
          </a:p>
          <a:p>
            <a:pPr>
              <a:buNone/>
            </a:pPr>
            <a:r>
              <a:rPr lang="en-US" b="1" dirty="0" smtClean="0">
                <a:solidFill>
                  <a:schemeClr val="bg1"/>
                </a:solidFill>
                <a:latin typeface="Comic Sans MS" pitchFamily="66" charset="0"/>
              </a:rPr>
              <a:t>FEVER</a:t>
            </a:r>
          </a:p>
          <a:p>
            <a:r>
              <a:rPr lang="en-US" b="1" dirty="0" smtClean="0">
                <a:solidFill>
                  <a:schemeClr val="bg1"/>
                </a:solidFill>
                <a:latin typeface="Comic Sans MS" pitchFamily="66" charset="0"/>
              </a:rPr>
              <a:t>Skin hot and dry.</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
          </p:nvPr>
        </p:nvSpPr>
        <p:spPr>
          <a:xfrm>
            <a:off x="0" y="5000636"/>
            <a:ext cx="9144000" cy="1428760"/>
          </a:xfrm>
        </p:spPr>
        <p:txBody>
          <a:bodyPr>
            <a:normAutofit/>
          </a:bodyPr>
          <a:lstStyle/>
          <a:p>
            <a:pPr>
              <a:buNone/>
            </a:pPr>
            <a:r>
              <a:rPr lang="en-US" sz="4000" b="1" dirty="0" smtClean="0">
                <a:solidFill>
                  <a:srgbClr val="FF0000"/>
                </a:solidFill>
                <a:latin typeface="Comic Sans MS" pitchFamily="66" charset="0"/>
              </a:rPr>
              <a:t>            THANK YOU…………………..</a:t>
            </a:r>
            <a:endParaRPr lang="en-US" sz="4000" b="1" dirty="0">
              <a:solidFill>
                <a:srgbClr val="FF0000"/>
              </a:solidFill>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124744"/>
            <a:ext cx="8229600" cy="5400600"/>
          </a:xfrm>
        </p:spPr>
        <p:txBody>
          <a:bodyPr>
            <a:normAutofit/>
          </a:bodyPr>
          <a:lstStyle/>
          <a:p>
            <a:r>
              <a:rPr lang="en-US" b="1" dirty="0" smtClean="0">
                <a:solidFill>
                  <a:schemeClr val="bg1"/>
                </a:solidFill>
                <a:latin typeface="Comic Sans MS" pitchFamily="66" charset="0"/>
              </a:rPr>
              <a:t>Sadness and discouragement.</a:t>
            </a:r>
          </a:p>
          <a:p>
            <a:r>
              <a:rPr lang="en-US" b="1" dirty="0" smtClean="0">
                <a:solidFill>
                  <a:schemeClr val="bg1"/>
                </a:solidFill>
                <a:latin typeface="Comic Sans MS" pitchFamily="66" charset="0"/>
              </a:rPr>
              <a:t>Agitation and anxiety, with restless care concerning the future.</a:t>
            </a:r>
          </a:p>
          <a:p>
            <a:r>
              <a:rPr lang="en-US" b="1" dirty="0" smtClean="0">
                <a:solidFill>
                  <a:schemeClr val="bg1"/>
                </a:solidFill>
                <a:latin typeface="Comic Sans MS" pitchFamily="66" charset="0"/>
              </a:rPr>
              <a:t>Timidity.</a:t>
            </a:r>
          </a:p>
          <a:p>
            <a:r>
              <a:rPr lang="en-US" b="1" dirty="0" smtClean="0">
                <a:solidFill>
                  <a:schemeClr val="bg1"/>
                </a:solidFill>
                <a:latin typeface="Comic Sans MS" pitchFamily="66" charset="0"/>
              </a:rPr>
              <a:t>Afraid of pointed things ,  pins , etc.</a:t>
            </a:r>
          </a:p>
          <a:p>
            <a:r>
              <a:rPr lang="en-US" b="1" dirty="0" smtClean="0">
                <a:solidFill>
                  <a:schemeClr val="bg1"/>
                </a:solidFill>
                <a:latin typeface="Comic Sans MS" pitchFamily="66" charset="0"/>
              </a:rPr>
              <a:t>Sits as if lost in thought , stares at a single point.</a:t>
            </a:r>
          </a:p>
          <a:p>
            <a:r>
              <a:rPr lang="en-US" b="1" dirty="0" smtClean="0">
                <a:solidFill>
                  <a:schemeClr val="bg1"/>
                </a:solidFill>
                <a:latin typeface="Comic Sans MS" pitchFamily="66" charset="0"/>
              </a:rPr>
              <a:t>Moroseness , to the extent of suicidal mania.</a:t>
            </a:r>
          </a:p>
          <a:p>
            <a:r>
              <a:rPr lang="en-US" b="1" dirty="0" smtClean="0">
                <a:solidFill>
                  <a:schemeClr val="bg1"/>
                </a:solidFill>
                <a:latin typeface="Comic Sans MS" pitchFamily="66" charset="0"/>
              </a:rPr>
              <a:t>Great dejection in evening ; he could have killed himself(with chilliness of body)</a:t>
            </a:r>
          </a:p>
          <a:p>
            <a:pPr>
              <a:buNone/>
            </a:pPr>
            <a:endParaRPr lang="en-US" b="1" dirty="0">
              <a:solidFill>
                <a:schemeClr val="bg1"/>
              </a:solidFill>
              <a:latin typeface="Comic Sans MS" pitchFamily="66" charset="0"/>
            </a:endParaRPr>
          </a:p>
        </p:txBody>
      </p:sp>
      <p:sp>
        <p:nvSpPr>
          <p:cNvPr id="5" name="Title 4"/>
          <p:cNvSpPr>
            <a:spLocks noGrp="1"/>
          </p:cNvSpPr>
          <p:nvPr>
            <p:ph type="title"/>
          </p:nvPr>
        </p:nvSpPr>
        <p:spPr>
          <a:xfrm>
            <a:off x="457200" y="188640"/>
            <a:ext cx="8229600" cy="648072"/>
          </a:xfrm>
        </p:spPr>
        <p:txBody>
          <a:bodyPr>
            <a:normAutofit fontScale="90000"/>
          </a:bodyPr>
          <a:lstStyle/>
          <a:p>
            <a:pPr algn="ctr"/>
            <a:r>
              <a:rPr lang="en-US" b="1" dirty="0" smtClean="0">
                <a:solidFill>
                  <a:schemeClr val="bg1"/>
                </a:solidFill>
                <a:latin typeface="Comic Sans MS" pitchFamily="66" charset="0"/>
              </a:rPr>
              <a:t>MIND</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pPr algn="ctr"/>
            <a:r>
              <a:rPr lang="en-US" b="1" dirty="0" smtClean="0">
                <a:solidFill>
                  <a:schemeClr val="bg1"/>
                </a:solidFill>
                <a:latin typeface="Comic Sans MS" pitchFamily="66" charset="0"/>
              </a:rPr>
              <a:t>MIND</a:t>
            </a:r>
            <a:endParaRPr lang="en-US" b="1" dirty="0">
              <a:solidFill>
                <a:schemeClr val="bg1"/>
              </a:solidFill>
              <a:latin typeface="Comic Sans MS" pitchFamily="66" charset="0"/>
            </a:endParaRPr>
          </a:p>
        </p:txBody>
      </p:sp>
      <p:sp>
        <p:nvSpPr>
          <p:cNvPr id="3" name="Content Placeholder 2"/>
          <p:cNvSpPr>
            <a:spLocks noGrp="1"/>
          </p:cNvSpPr>
          <p:nvPr>
            <p:ph sz="half" idx="1"/>
          </p:nvPr>
        </p:nvSpPr>
        <p:spPr>
          <a:xfrm>
            <a:off x="457200" y="1196752"/>
            <a:ext cx="4038600" cy="4929411"/>
          </a:xfrm>
        </p:spPr>
        <p:txBody>
          <a:bodyPr/>
          <a:lstStyle/>
          <a:p>
            <a:r>
              <a:rPr lang="en-US" b="1" dirty="0" smtClean="0">
                <a:solidFill>
                  <a:schemeClr val="bg1"/>
                </a:solidFill>
                <a:latin typeface="Comic Sans MS" pitchFamily="66" charset="0"/>
              </a:rPr>
              <a:t>Weakness of memory.</a:t>
            </a:r>
          </a:p>
          <a:p>
            <a:r>
              <a:rPr lang="en-US" b="1" dirty="0" smtClean="0">
                <a:solidFill>
                  <a:schemeClr val="bg1"/>
                </a:solidFill>
                <a:latin typeface="Comic Sans MS" pitchFamily="66" charset="0"/>
              </a:rPr>
              <a:t>Absence of ideas.</a:t>
            </a:r>
          </a:p>
          <a:p>
            <a:r>
              <a:rPr lang="en-US" b="1" dirty="0" smtClean="0">
                <a:solidFill>
                  <a:schemeClr val="bg1"/>
                </a:solidFill>
                <a:latin typeface="Comic Sans MS" pitchFamily="66" charset="0"/>
              </a:rPr>
              <a:t>Difficulty of thinking.</a:t>
            </a:r>
          </a:p>
          <a:p>
            <a:r>
              <a:rPr lang="en-US" b="1" dirty="0" smtClean="0">
                <a:solidFill>
                  <a:schemeClr val="bg1"/>
                </a:solidFill>
                <a:latin typeface="Comic Sans MS" pitchFamily="66" charset="0"/>
              </a:rPr>
              <a:t>Unfitness for intellectual labor.</a:t>
            </a:r>
            <a:endParaRPr lang="en-US" b="1" dirty="0">
              <a:solidFill>
                <a:schemeClr val="bg1"/>
              </a:solidFill>
              <a:latin typeface="Comic Sans MS" pitchFamily="66" charset="0"/>
            </a:endParaRPr>
          </a:p>
        </p:txBody>
      </p:sp>
      <p:pic>
        <p:nvPicPr>
          <p:cNvPr id="7" name="Content Placeholder 6" descr="images44.jpg"/>
          <p:cNvPicPr>
            <a:picLocks noGrp="1" noChangeAspect="1"/>
          </p:cNvPicPr>
          <p:nvPr>
            <p:ph sz="half" idx="2"/>
          </p:nvPr>
        </p:nvPicPr>
        <p:blipFill>
          <a:blip r:embed="rId2" cstate="print"/>
          <a:stretch>
            <a:fillRect/>
          </a:stretch>
        </p:blipFill>
        <p:spPr>
          <a:xfrm>
            <a:off x="4572000" y="857232"/>
            <a:ext cx="3859762" cy="4378238"/>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328592"/>
          </a:xfrm>
        </p:spPr>
        <p:txBody>
          <a:bodyPr/>
          <a:lstStyle/>
          <a:p>
            <a:r>
              <a:rPr lang="en-US" b="1" dirty="0" smtClean="0">
                <a:solidFill>
                  <a:schemeClr val="bg1"/>
                </a:solidFill>
                <a:latin typeface="Comic Sans MS" pitchFamily="66" charset="0"/>
              </a:rPr>
              <a:t>Head confused , as from intoxication or dizziness.</a:t>
            </a:r>
          </a:p>
          <a:p>
            <a:r>
              <a:rPr lang="en-US" b="1" dirty="0" smtClean="0">
                <a:solidFill>
                  <a:schemeClr val="bg1"/>
                </a:solidFill>
                <a:latin typeface="Comic Sans MS" pitchFamily="66" charset="0"/>
              </a:rPr>
              <a:t>Giddiness when looking  downwards.</a:t>
            </a:r>
          </a:p>
          <a:p>
            <a:r>
              <a:rPr lang="en-US" b="1" dirty="0" smtClean="0">
                <a:solidFill>
                  <a:schemeClr val="bg1"/>
                </a:solidFill>
                <a:latin typeface="Comic Sans MS" pitchFamily="66" charset="0"/>
              </a:rPr>
              <a:t>Vertigo, to such an extend as to fall down when walking , standing , or looking down. </a:t>
            </a:r>
          </a:p>
          <a:p>
            <a:r>
              <a:rPr lang="en-US" b="1" dirty="0" smtClean="0">
                <a:solidFill>
                  <a:schemeClr val="bg1"/>
                </a:solidFill>
                <a:latin typeface="Comic Sans MS" pitchFamily="66" charset="0"/>
              </a:rPr>
              <a:t>Vertigo ,with nausea</a:t>
            </a:r>
          </a:p>
          <a:p>
            <a:r>
              <a:rPr lang="en-US" b="1" dirty="0" smtClean="0">
                <a:solidFill>
                  <a:schemeClr val="bg1"/>
                </a:solidFill>
                <a:latin typeface="Comic Sans MS" pitchFamily="66" charset="0"/>
              </a:rPr>
              <a:t>Headache , on shaking head ,with vertigo, and sensation of heaviness 	 </a:t>
            </a:r>
          </a:p>
          <a:p>
            <a:r>
              <a:rPr lang="en-US" b="1" dirty="0" smtClean="0">
                <a:solidFill>
                  <a:schemeClr val="bg1"/>
                </a:solidFill>
                <a:latin typeface="Comic Sans MS" pitchFamily="66" charset="0"/>
              </a:rPr>
              <a:t> Neuralgic pain flying from one part to another </a:t>
            </a:r>
            <a:endParaRPr lang="en-US" b="1" dirty="0">
              <a:solidFill>
                <a:schemeClr val="bg1"/>
              </a:solidFill>
              <a:latin typeface="Comic Sans MS" pitchFamily="66" charset="0"/>
            </a:endParaRPr>
          </a:p>
        </p:txBody>
      </p:sp>
      <p:sp>
        <p:nvSpPr>
          <p:cNvPr id="2" name="Title 1"/>
          <p:cNvSpPr>
            <a:spLocks noGrp="1"/>
          </p:cNvSpPr>
          <p:nvPr>
            <p:ph type="title"/>
          </p:nvPr>
        </p:nvSpPr>
        <p:spPr>
          <a:xfrm>
            <a:off x="457200" y="274638"/>
            <a:ext cx="8229600" cy="562074"/>
          </a:xfrm>
        </p:spPr>
        <p:txBody>
          <a:bodyPr>
            <a:normAutofit fontScale="90000"/>
          </a:bodyPr>
          <a:lstStyle/>
          <a:p>
            <a:pPr algn="ctr"/>
            <a:r>
              <a:rPr lang="en-US" b="1" dirty="0" smtClean="0">
                <a:solidFill>
                  <a:schemeClr val="bg1"/>
                </a:solidFill>
                <a:latin typeface="Comic Sans MS" pitchFamily="66" charset="0"/>
              </a:rPr>
              <a:t>HEAD</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544616"/>
          </a:xfrm>
        </p:spPr>
        <p:txBody>
          <a:bodyPr/>
          <a:lstStyle/>
          <a:p>
            <a:r>
              <a:rPr lang="en-US" b="1" dirty="0" smtClean="0">
                <a:solidFill>
                  <a:schemeClr val="bg1"/>
                </a:solidFill>
                <a:latin typeface="Comic Sans MS" pitchFamily="66" charset="0"/>
              </a:rPr>
              <a:t>Headache beginning in cerebellum , morning , spreading over left side of head , causing violent and pulsating pain in left temple and over left eye , with stitches in left eye; returning periodically.</a:t>
            </a:r>
          </a:p>
          <a:p>
            <a:r>
              <a:rPr lang="en-US" b="1" dirty="0" smtClean="0">
                <a:solidFill>
                  <a:schemeClr val="bg1"/>
                </a:solidFill>
                <a:latin typeface="Comic Sans MS" pitchFamily="66" charset="0"/>
              </a:rPr>
              <a:t>Painfulness of cerebellum with stiffness of neck.</a:t>
            </a:r>
          </a:p>
          <a:p>
            <a:r>
              <a:rPr lang="en-US" b="1" dirty="0" smtClean="0">
                <a:solidFill>
                  <a:schemeClr val="bg1"/>
                </a:solidFill>
                <a:latin typeface="Comic Sans MS" pitchFamily="66" charset="0"/>
              </a:rPr>
              <a:t>Heaviness of head.</a:t>
            </a:r>
          </a:p>
          <a:p>
            <a:r>
              <a:rPr lang="en-US" b="1" dirty="0" smtClean="0">
                <a:solidFill>
                  <a:schemeClr val="bg1"/>
                </a:solidFill>
                <a:latin typeface="Comic Sans MS" pitchFamily="66" charset="0"/>
              </a:rPr>
              <a:t>Drawing pain of facial muscle with sensation of skull will burst upward.</a:t>
            </a:r>
            <a:endParaRPr lang="en-US" b="1" dirty="0">
              <a:solidFill>
                <a:schemeClr val="bg1"/>
              </a:solidFill>
              <a:latin typeface="Comic Sans MS" pitchFamily="66" charset="0"/>
            </a:endParaRPr>
          </a:p>
        </p:txBody>
      </p:sp>
      <p:sp>
        <p:nvSpPr>
          <p:cNvPr id="2" name="Title 1"/>
          <p:cNvSpPr>
            <a:spLocks noGrp="1"/>
          </p:cNvSpPr>
          <p:nvPr>
            <p:ph type="title"/>
          </p:nvPr>
        </p:nvSpPr>
        <p:spPr>
          <a:xfrm>
            <a:off x="457200" y="274638"/>
            <a:ext cx="8229600" cy="562074"/>
          </a:xfrm>
        </p:spPr>
        <p:txBody>
          <a:bodyPr>
            <a:normAutofit fontScale="90000"/>
          </a:bodyPr>
          <a:lstStyle/>
          <a:p>
            <a:pPr algn="ctr"/>
            <a:r>
              <a:rPr lang="en-US" b="1" dirty="0" smtClean="0">
                <a:solidFill>
                  <a:schemeClr val="bg1"/>
                </a:solidFill>
                <a:latin typeface="Comic Sans MS" pitchFamily="66" charset="0"/>
              </a:rPr>
              <a:t>Head symptoms……………..</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616624"/>
          </a:xfrm>
        </p:spPr>
        <p:txBody>
          <a:bodyPr/>
          <a:lstStyle/>
          <a:p>
            <a:r>
              <a:rPr lang="en-US" b="1" dirty="0" smtClean="0">
                <a:solidFill>
                  <a:schemeClr val="bg1"/>
                </a:solidFill>
                <a:latin typeface="Comic Sans MS" pitchFamily="66" charset="0"/>
              </a:rPr>
              <a:t>Fine burrowing-tearing pains in brain , esp. , violent in the left parietal bone.</a:t>
            </a:r>
          </a:p>
          <a:p>
            <a:r>
              <a:rPr lang="en-US" b="1" dirty="0" smtClean="0">
                <a:solidFill>
                  <a:schemeClr val="bg1"/>
                </a:solidFill>
                <a:latin typeface="Comic Sans MS" pitchFamily="66" charset="0"/>
              </a:rPr>
              <a:t>AGGRAVATION </a:t>
            </a:r>
          </a:p>
          <a:p>
            <a:r>
              <a:rPr lang="en-US" b="1" dirty="0" smtClean="0">
                <a:solidFill>
                  <a:schemeClr val="bg1"/>
                </a:solidFill>
                <a:latin typeface="Comic Sans MS" pitchFamily="66" charset="0"/>
              </a:rPr>
              <a:t>On  false step , every jar , least movement.</a:t>
            </a:r>
          </a:p>
          <a:p>
            <a:r>
              <a:rPr lang="en-US" b="1" dirty="0" smtClean="0">
                <a:solidFill>
                  <a:schemeClr val="bg1"/>
                </a:solidFill>
                <a:latin typeface="Comic Sans MS" pitchFamily="66" charset="0"/>
              </a:rPr>
              <a:t>After rising , stooping , during movement.</a:t>
            </a:r>
          </a:p>
          <a:p>
            <a:r>
              <a:rPr lang="en-US" b="1" dirty="0" smtClean="0">
                <a:solidFill>
                  <a:schemeClr val="bg1"/>
                </a:solidFill>
                <a:latin typeface="Comic Sans MS" pitchFamily="66" charset="0"/>
              </a:rPr>
              <a:t>Amelioration </a:t>
            </a:r>
          </a:p>
          <a:p>
            <a:r>
              <a:rPr lang="en-US" b="1" dirty="0" smtClean="0">
                <a:solidFill>
                  <a:schemeClr val="bg1"/>
                </a:solidFill>
                <a:latin typeface="Comic Sans MS" pitchFamily="66" charset="0"/>
              </a:rPr>
              <a:t>Lying with head high.</a:t>
            </a:r>
          </a:p>
          <a:p>
            <a:r>
              <a:rPr lang="en-US" b="1" dirty="0" smtClean="0">
                <a:solidFill>
                  <a:schemeClr val="bg1"/>
                </a:solidFill>
                <a:latin typeface="Comic Sans MS" pitchFamily="66" charset="0"/>
              </a:rPr>
              <a:t>At rest.</a:t>
            </a:r>
            <a:endParaRPr lang="en-US" b="1" dirty="0">
              <a:solidFill>
                <a:schemeClr val="bg1"/>
              </a:solidFill>
              <a:latin typeface="Comic Sans MS" pitchFamily="66" charset="0"/>
            </a:endParaRPr>
          </a:p>
        </p:txBody>
      </p:sp>
      <p:sp>
        <p:nvSpPr>
          <p:cNvPr id="2" name="Title 1"/>
          <p:cNvSpPr>
            <a:spLocks noGrp="1"/>
          </p:cNvSpPr>
          <p:nvPr>
            <p:ph type="title"/>
          </p:nvPr>
        </p:nvSpPr>
        <p:spPr>
          <a:xfrm>
            <a:off x="457200" y="274638"/>
            <a:ext cx="8229600" cy="490066"/>
          </a:xfrm>
        </p:spPr>
        <p:txBody>
          <a:bodyPr>
            <a:normAutofit fontScale="90000"/>
          </a:bodyPr>
          <a:lstStyle/>
          <a:p>
            <a:pPr algn="ctr"/>
            <a:r>
              <a:rPr lang="en-US" b="1" dirty="0" smtClean="0">
                <a:solidFill>
                  <a:schemeClr val="bg1"/>
                </a:solidFill>
                <a:latin typeface="Comic Sans MS" pitchFamily="66" charset="0"/>
              </a:rPr>
              <a:t>Continues………………….</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616624"/>
          </a:xfrm>
        </p:spPr>
        <p:txBody>
          <a:bodyPr>
            <a:normAutofit/>
          </a:bodyPr>
          <a:lstStyle/>
          <a:p>
            <a:r>
              <a:rPr lang="en-US" b="1" dirty="0" smtClean="0">
                <a:solidFill>
                  <a:schemeClr val="bg1"/>
                </a:solidFill>
                <a:latin typeface="Comic Sans MS" pitchFamily="66" charset="0"/>
              </a:rPr>
              <a:t>Neuralgia of eyes with great soreness , cannot bear to be touched.</a:t>
            </a:r>
          </a:p>
          <a:p>
            <a:r>
              <a:rPr lang="en-US" b="1" dirty="0" smtClean="0">
                <a:solidFill>
                  <a:schemeClr val="bg1"/>
                </a:solidFill>
                <a:latin typeface="Comic Sans MS" pitchFamily="66" charset="0"/>
              </a:rPr>
              <a:t>Affection of eyeball , eyelids , optic nerve.</a:t>
            </a:r>
          </a:p>
          <a:p>
            <a:r>
              <a:rPr lang="en-US" b="1" dirty="0" smtClean="0">
                <a:solidFill>
                  <a:schemeClr val="bg1"/>
                </a:solidFill>
                <a:latin typeface="Comic Sans MS" pitchFamily="66" charset="0"/>
              </a:rPr>
              <a:t>Dilated pupils.</a:t>
            </a:r>
          </a:p>
          <a:p>
            <a:r>
              <a:rPr lang="en-US" b="1" dirty="0" smtClean="0">
                <a:solidFill>
                  <a:schemeClr val="bg1"/>
                </a:solidFill>
                <a:latin typeface="Comic Sans MS" pitchFamily="66" charset="0"/>
              </a:rPr>
              <a:t>Ocular illusions , sees strange things , fiery, luminous rays , sparks. </a:t>
            </a:r>
          </a:p>
          <a:p>
            <a:r>
              <a:rPr lang="en-US" b="1" dirty="0" smtClean="0">
                <a:solidFill>
                  <a:schemeClr val="bg1"/>
                </a:solidFill>
                <a:latin typeface="Comic Sans MS" pitchFamily="66" charset="0"/>
              </a:rPr>
              <a:t>On shutting eyes a sea of fire appears.</a:t>
            </a:r>
          </a:p>
          <a:p>
            <a:r>
              <a:rPr lang="en-US" b="1" dirty="0" smtClean="0">
                <a:solidFill>
                  <a:schemeClr val="bg1"/>
                </a:solidFill>
                <a:latin typeface="Comic Sans MS" pitchFamily="66" charset="0"/>
              </a:rPr>
              <a:t>Illusion as if hairs or feathers on the lashes.</a:t>
            </a:r>
          </a:p>
          <a:p>
            <a:r>
              <a:rPr lang="en-US" b="1" dirty="0" smtClean="0">
                <a:solidFill>
                  <a:schemeClr val="bg1"/>
                </a:solidFill>
                <a:latin typeface="Comic Sans MS" pitchFamily="66" charset="0"/>
              </a:rPr>
              <a:t>Tingling in eyes</a:t>
            </a:r>
          </a:p>
          <a:p>
            <a:r>
              <a:rPr lang="en-US" b="1" dirty="0" smtClean="0">
                <a:solidFill>
                  <a:schemeClr val="bg1"/>
                </a:solidFill>
                <a:latin typeface="Comic Sans MS" pitchFamily="66" charset="0"/>
              </a:rPr>
              <a:t> itching in right eyeball , returning after rubbing.</a:t>
            </a:r>
            <a:endParaRPr lang="en-US" b="1" dirty="0">
              <a:solidFill>
                <a:schemeClr val="bg1"/>
              </a:solidFill>
              <a:latin typeface="Comic Sans MS" pitchFamily="66" charset="0"/>
            </a:endParaRPr>
          </a:p>
        </p:txBody>
      </p:sp>
      <p:sp>
        <p:nvSpPr>
          <p:cNvPr id="2" name="Title 1"/>
          <p:cNvSpPr>
            <a:spLocks noGrp="1"/>
          </p:cNvSpPr>
          <p:nvPr>
            <p:ph type="title"/>
          </p:nvPr>
        </p:nvSpPr>
        <p:spPr>
          <a:xfrm>
            <a:off x="457200" y="274638"/>
            <a:ext cx="8229600" cy="418058"/>
          </a:xfrm>
        </p:spPr>
        <p:txBody>
          <a:bodyPr>
            <a:normAutofit fontScale="90000"/>
          </a:bodyPr>
          <a:lstStyle/>
          <a:p>
            <a:pPr algn="ctr"/>
            <a:r>
              <a:rPr lang="en-US" b="1" dirty="0" smtClean="0">
                <a:solidFill>
                  <a:schemeClr val="bg1"/>
                </a:solidFill>
                <a:latin typeface="Comic Sans MS" pitchFamily="66" charset="0"/>
              </a:rPr>
              <a:t>EYES</a:t>
            </a:r>
            <a:endParaRPr lang="en-US"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569</TotalTime>
  <Words>1901</Words>
  <Application>Microsoft Office PowerPoint</Application>
  <PresentationFormat>On-screen Show (4:3)</PresentationFormat>
  <Paragraphs>264</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Paper</vt:lpstr>
      <vt:lpstr>SPIGELIA  ANTHELMIA</vt:lpstr>
      <vt:lpstr>SPIGELIA ANTHELMIA</vt:lpstr>
      <vt:lpstr>Slide 3</vt:lpstr>
      <vt:lpstr>MIND</vt:lpstr>
      <vt:lpstr>MIND</vt:lpstr>
      <vt:lpstr>HEAD</vt:lpstr>
      <vt:lpstr>Head symptoms……………..</vt:lpstr>
      <vt:lpstr>Continues………………….</vt:lpstr>
      <vt:lpstr>EYES</vt:lpstr>
      <vt:lpstr>Continues……….</vt:lpstr>
      <vt:lpstr>EARS</vt:lpstr>
      <vt:lpstr>NOSE</vt:lpstr>
      <vt:lpstr>FACE</vt:lpstr>
      <vt:lpstr>TEETH</vt:lpstr>
      <vt:lpstr>MOUTH</vt:lpstr>
      <vt:lpstr>THROAT</vt:lpstr>
      <vt:lpstr>STOMACH</vt:lpstr>
      <vt:lpstr>ABDOMEN</vt:lpstr>
      <vt:lpstr>STOOL AND ANUS</vt:lpstr>
      <vt:lpstr>URINARY ORGANS</vt:lpstr>
      <vt:lpstr>RESPIRATORY ORGANS</vt:lpstr>
      <vt:lpstr>CHEST</vt:lpstr>
      <vt:lpstr>HEART</vt:lpstr>
      <vt:lpstr>NECK AND BACK</vt:lpstr>
      <vt:lpstr>EXTREMITIES</vt:lpstr>
      <vt:lpstr>Continues…………..</vt:lpstr>
      <vt:lpstr>GENERALITIES</vt:lpstr>
      <vt:lpstr>SKIN</vt:lpstr>
      <vt:lpstr>SLEEP</vt:lpstr>
      <vt:lpstr>FEVER</vt:lpstr>
      <vt:lpstr>MODALITIES</vt:lpstr>
      <vt:lpstr>RELATIONSHIP</vt:lpstr>
      <vt:lpstr>SPIGELIA MARILANDICA</vt:lpstr>
      <vt:lpstr>CHARACTERISTICS</vt:lpstr>
      <vt:lpstr>Slide 35</vt:lpstr>
      <vt:lpstr>Slide 36</vt:lpstr>
      <vt:lpstr>Slide 37</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SPIGELIA  ANTHELMIA</dc:title>
  <dc:creator>chandu</dc:creator>
  <cp:lastModifiedBy>New</cp:lastModifiedBy>
  <cp:revision>77</cp:revision>
  <dcterms:created xsi:type="dcterms:W3CDTF">2014-12-10T14:20:26Z</dcterms:created>
  <dcterms:modified xsi:type="dcterms:W3CDTF">2019-08-13T05:25:29Z</dcterms:modified>
</cp:coreProperties>
</file>